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Dikdörtgen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Yuvarlatılmış Dikdörtgen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Alt Başlık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p:txBody>
          <a:bodyPr/>
          <a:lstStyle/>
          <a:p>
            <a:fld id="{A23720DD-5B6D-40BF-8493-A6B52D484E6B}" type="datetimeFigureOut">
              <a:rPr lang="tr-TR" smtClean="0"/>
              <a:t>14.10.2020</a:t>
            </a:fld>
            <a:endParaRPr lang="tr-TR"/>
          </a:p>
        </p:txBody>
      </p:sp>
      <p:sp>
        <p:nvSpPr>
          <p:cNvPr id="17" name="Altbilgi Yer Tutucusu 16"/>
          <p:cNvSpPr>
            <a:spLocks noGrp="1"/>
          </p:cNvSpPr>
          <p:nvPr>
            <p:ph type="ftr" sz="quarter" idx="11"/>
          </p:nvPr>
        </p:nvSpPr>
        <p:spPr/>
        <p:txBody>
          <a:bodyPr/>
          <a:lstStyle/>
          <a:p>
            <a:endParaRPr lang="tr-TR"/>
          </a:p>
        </p:txBody>
      </p:sp>
      <p:sp>
        <p:nvSpPr>
          <p:cNvPr id="29" name="Slayt Numarası Yer Tutucusu 28"/>
          <p:cNvSpPr>
            <a:spLocks noGrp="1"/>
          </p:cNvSpPr>
          <p:nvPr>
            <p:ph type="sldNum" sz="quarter" idx="12"/>
          </p:nvPr>
        </p:nvSpPr>
        <p:spPr/>
        <p:txBody>
          <a:bodyPr lIns="0" tIns="0" rIns="0" bIns="0">
            <a:noAutofit/>
          </a:bodyPr>
          <a:lstStyle>
            <a:lvl1pPr>
              <a:defRPr sz="1400">
                <a:solidFill>
                  <a:srgbClr val="FFFFFF"/>
                </a:solidFill>
              </a:defRPr>
            </a:lvl1pPr>
          </a:lstStyle>
          <a:p>
            <a:fld id="{F302176B-0E47-46AC-8F43-DAB4B8A37D06}" type="slidenum">
              <a:rPr lang="tr-TR" smtClean="0"/>
              <a:t>‹#›</a:t>
            </a:fld>
            <a:endParaRPr lang="tr-TR"/>
          </a:p>
        </p:txBody>
      </p:sp>
      <p:sp>
        <p:nvSpPr>
          <p:cNvPr id="7" name="Dikdörtgen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14.10.2020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14.10.2020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14.10.2020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8" name="İçerik Yer Tutucusu 7"/>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Dikdörtgen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Yuvarlatılmış Dikdörtgen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14.10.2020</a:t>
            </a:fld>
            <a:endParaRPr lang="tr-TR"/>
          </a:p>
        </p:txBody>
      </p:sp>
      <p:sp>
        <p:nvSpPr>
          <p:cNvPr id="5" name="Altbilgi Yer Tutucusu 4"/>
          <p:cNvSpPr>
            <a:spLocks noGrp="1"/>
          </p:cNvSpPr>
          <p:nvPr>
            <p:ph type="ftr" sz="quarter" idx="11"/>
          </p:nvPr>
        </p:nvSpPr>
        <p:spPr>
          <a:xfrm>
            <a:off x="800100" y="6172200"/>
            <a:ext cx="4000500" cy="457200"/>
          </a:xfrm>
        </p:spPr>
        <p:txBody>
          <a:bodyPr/>
          <a:lstStyle/>
          <a:p>
            <a:endParaRPr lang="tr-TR"/>
          </a:p>
        </p:txBody>
      </p:sp>
      <p:sp>
        <p:nvSpPr>
          <p:cNvPr id="7" name="Dikdörtgen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146304" y="6208776"/>
            <a:ext cx="457200" cy="457200"/>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14.10.2020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Veri Yer Tutucusu 6"/>
          <p:cNvSpPr>
            <a:spLocks noGrp="1"/>
          </p:cNvSpPr>
          <p:nvPr>
            <p:ph type="dt" sz="half" idx="10"/>
          </p:nvPr>
        </p:nvSpPr>
        <p:spPr/>
        <p:txBody>
          <a:bodyPr/>
          <a:lstStyle/>
          <a:p>
            <a:fld id="{A23720DD-5B6D-40BF-8493-A6B52D484E6B}" type="datetimeFigureOut">
              <a:rPr lang="tr-TR" smtClean="0"/>
              <a:t>14.10.2020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A23720DD-5B6D-40BF-8493-A6B52D484E6B}" type="datetimeFigureOut">
              <a:rPr lang="tr-TR" smtClean="0"/>
              <a:t>14.10.2020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14.10.2020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Dikdörtgen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Yuvarlatılmış Dikdörtgen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14.10.2020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Metin Yer Tutucus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14.10.2020</a:t>
            </a:fld>
            <a:endParaRPr lang="tr-TR"/>
          </a:p>
        </p:txBody>
      </p:sp>
      <p:sp>
        <p:nvSpPr>
          <p:cNvPr id="6" name="Altbilgi Yer Tutucusu 5"/>
          <p:cNvSpPr>
            <a:spLocks noGrp="1"/>
          </p:cNvSpPr>
          <p:nvPr>
            <p:ph type="ftr" sz="quarter" idx="11"/>
          </p:nvPr>
        </p:nvSpPr>
        <p:spPr>
          <a:xfrm>
            <a:off x="914400" y="6172200"/>
            <a:ext cx="3886200" cy="457200"/>
          </a:xfrm>
        </p:spPr>
        <p:txBody>
          <a:bodyPr/>
          <a:lstStyle/>
          <a:p>
            <a:endParaRPr lang="tr-TR"/>
          </a:p>
        </p:txBody>
      </p:sp>
      <p:sp>
        <p:nvSpPr>
          <p:cNvPr id="7" name="Slayt Numarası Yer Tutucusu 6"/>
          <p:cNvSpPr>
            <a:spLocks noGrp="1"/>
          </p:cNvSpPr>
          <p:nvPr>
            <p:ph type="sldNum" sz="quarter" idx="12"/>
          </p:nvPr>
        </p:nvSpPr>
        <p:spPr>
          <a:xfrm>
            <a:off x="146304" y="6208776"/>
            <a:ext cx="457200" cy="457200"/>
          </a:xfrm>
        </p:spPr>
        <p:txBody>
          <a:bodyPr/>
          <a:lstStyle/>
          <a:p>
            <a:fld id="{F302176B-0E47-46AC-8F43-DAB4B8A37D06}" type="slidenum">
              <a:rPr lang="tr-TR" smtClean="0"/>
              <a:t>‹#›</a:t>
            </a:fld>
            <a:endParaRPr lang="tr-TR"/>
          </a:p>
        </p:txBody>
      </p:sp>
      <p:sp>
        <p:nvSpPr>
          <p:cNvPr id="11" name="Dikdörtgen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ikdörtgen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Resim Yer Tutucus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Yuvarlatılmış Dikdörtgen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Başlık Yer Tutucus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23720DD-5B6D-40BF-8493-A6B52D484E6B}" type="datetimeFigureOut">
              <a:rPr lang="tr-TR" smtClean="0"/>
              <a:t>14.10.2020</a:t>
            </a:fld>
            <a:endParaRPr lang="tr-TR"/>
          </a:p>
        </p:txBody>
      </p:sp>
      <p:sp>
        <p:nvSpPr>
          <p:cNvPr id="3" name="Altbilgi Yer Tutucusu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Slayt Numarası Yer Tutucus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295400" y="3200400"/>
            <a:ext cx="6400800" cy="2100808"/>
          </a:xfrm>
        </p:spPr>
        <p:txBody>
          <a:bodyPr>
            <a:normAutofit lnSpcReduction="10000"/>
          </a:bodyPr>
          <a:lstStyle/>
          <a:p>
            <a:r>
              <a:rPr lang="tr-TR" dirty="0">
                <a:solidFill>
                  <a:srgbClr val="FF0000"/>
                </a:solidFill>
              </a:rPr>
              <a:t>MİLLÎ EĞİTİM BAKANLIĞI ORTAÖĞRETİM KURUMLARI </a:t>
            </a:r>
            <a:r>
              <a:rPr lang="tr-TR" dirty="0" smtClean="0">
                <a:solidFill>
                  <a:srgbClr val="FF0000"/>
                </a:solidFill>
              </a:rPr>
              <a:t>YÖNETMELİĞİ</a:t>
            </a:r>
          </a:p>
          <a:p>
            <a:r>
              <a:rPr lang="tr-TR" dirty="0" smtClean="0">
                <a:solidFill>
                  <a:srgbClr val="FF0000"/>
                </a:solidFill>
              </a:rPr>
              <a:t>İncelenerek öğrencinin öncelikli olarak bilgisi sahibi olması gereken maddeler aşağıya çıkarılmıştır.</a:t>
            </a:r>
          </a:p>
          <a:p>
            <a:r>
              <a:rPr lang="tr-TR" dirty="0" smtClean="0"/>
              <a:t> </a:t>
            </a:r>
            <a:endParaRPr lang="tr-TR" dirty="0"/>
          </a:p>
        </p:txBody>
      </p:sp>
      <p:sp>
        <p:nvSpPr>
          <p:cNvPr id="2" name="Başlık 1"/>
          <p:cNvSpPr>
            <a:spLocks noGrp="1"/>
          </p:cNvSpPr>
          <p:nvPr>
            <p:ph type="ctrTitle"/>
          </p:nvPr>
        </p:nvSpPr>
        <p:spPr/>
        <p:txBody>
          <a:bodyPr/>
          <a:lstStyle/>
          <a:p>
            <a:r>
              <a:rPr lang="tr-TR" dirty="0" smtClean="0"/>
              <a:t>Öğrenciyi İlgilendiren Yönetmelik Maddeleri</a:t>
            </a:r>
            <a:endParaRPr lang="tr-TR" dirty="0"/>
          </a:p>
        </p:txBody>
      </p:sp>
    </p:spTree>
    <p:extLst>
      <p:ext uri="{BB962C8B-B14F-4D97-AF65-F5344CB8AC3E}">
        <p14:creationId xmlns:p14="http://schemas.microsoft.com/office/powerpoint/2010/main" val="1963593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a:t>Sınavlara </a:t>
            </a:r>
            <a:r>
              <a:rPr lang="tr-TR" dirty="0" smtClean="0"/>
              <a:t>katılmayanlar (özürlü)</a:t>
            </a:r>
            <a:endParaRPr lang="tr-TR" dirty="0"/>
          </a:p>
        </p:txBody>
      </p:sp>
      <p:sp>
        <p:nvSpPr>
          <p:cNvPr id="3" name="İçerik Yer Tutucusu 2"/>
          <p:cNvSpPr>
            <a:spLocks noGrp="1"/>
          </p:cNvSpPr>
          <p:nvPr>
            <p:ph sz="quarter" idx="1"/>
          </p:nvPr>
        </p:nvSpPr>
        <p:spPr/>
        <p:txBody>
          <a:bodyPr/>
          <a:lstStyle/>
          <a:p>
            <a:pPr algn="ctr"/>
            <a:endParaRPr lang="tr-TR" dirty="0" smtClean="0"/>
          </a:p>
          <a:p>
            <a:pPr algn="ctr"/>
            <a:r>
              <a:rPr lang="tr-TR" dirty="0" smtClean="0"/>
              <a:t>(</a:t>
            </a:r>
            <a:r>
              <a:rPr lang="tr-TR" dirty="0"/>
              <a:t>1) </a:t>
            </a:r>
            <a:r>
              <a:rPr lang="tr-TR" dirty="0" smtClean="0"/>
              <a:t>Sınavlara </a:t>
            </a:r>
            <a:r>
              <a:rPr lang="tr-TR" dirty="0"/>
              <a:t>katılmayan, performans çalışmasını yerine getirmeyen veya projesini zamanında teslim etmeyen öğrencilerden, özrünü 36 </a:t>
            </a:r>
            <a:r>
              <a:rPr lang="tr-TR" dirty="0" err="1"/>
              <a:t>ncı</a:t>
            </a:r>
            <a:r>
              <a:rPr lang="tr-TR" dirty="0"/>
              <a:t> maddenin yedinci fıkrasına göre </a:t>
            </a:r>
            <a:r>
              <a:rPr lang="tr-TR" u="sng" dirty="0">
                <a:solidFill>
                  <a:srgbClr val="FF0000"/>
                </a:solidFill>
              </a:rPr>
              <a:t>belgelendirenlerin</a:t>
            </a:r>
            <a:r>
              <a:rPr lang="tr-TR" dirty="0"/>
              <a:t> mazeret sınavı ilgili zümrenin belirleyeceği bir zamanda önceden duyurularak bir defaya mahsus yapılır. Performans çalışması veya projesi kabul edilir.</a:t>
            </a:r>
          </a:p>
          <a:p>
            <a:pPr marL="0" indent="0">
              <a:buNone/>
            </a:pPr>
            <a:endParaRPr lang="tr-TR" dirty="0"/>
          </a:p>
        </p:txBody>
      </p:sp>
    </p:spTree>
    <p:extLst>
      <p:ext uri="{BB962C8B-B14F-4D97-AF65-F5344CB8AC3E}">
        <p14:creationId xmlns:p14="http://schemas.microsoft.com/office/powerpoint/2010/main" val="220431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smtClean="0"/>
              <a:t>Sınava Katılmayanlar (özürsüz)</a:t>
            </a:r>
            <a:endParaRPr lang="tr-TR" dirty="0"/>
          </a:p>
        </p:txBody>
      </p:sp>
      <p:sp>
        <p:nvSpPr>
          <p:cNvPr id="3" name="İçerik Yer Tutucusu 2"/>
          <p:cNvSpPr>
            <a:spLocks noGrp="1"/>
          </p:cNvSpPr>
          <p:nvPr>
            <p:ph sz="quarter" idx="1"/>
          </p:nvPr>
        </p:nvSpPr>
        <p:spPr/>
        <p:txBody>
          <a:bodyPr/>
          <a:lstStyle/>
          <a:p>
            <a:pPr algn="ctr"/>
            <a:endParaRPr lang="tr-TR" dirty="0" smtClean="0"/>
          </a:p>
          <a:p>
            <a:pPr algn="ctr"/>
            <a:r>
              <a:rPr lang="tr-TR" dirty="0" smtClean="0"/>
              <a:t>Geçerli </a:t>
            </a:r>
            <a:r>
              <a:rPr lang="tr-TR" dirty="0"/>
              <a:t>özrü olmadan sınava katılmayan, projesini vermeyen ve performans çalışmasını yerine getirmeyen öğrenciler ile kopya çekenlerin durumları puanla değerlendirilmez</a:t>
            </a:r>
            <a:r>
              <a:rPr lang="tr-TR" dirty="0" smtClean="0"/>
              <a:t>.</a:t>
            </a:r>
          </a:p>
          <a:p>
            <a:pPr algn="ctr"/>
            <a:endParaRPr lang="tr-TR" dirty="0" smtClean="0"/>
          </a:p>
          <a:p>
            <a:pPr algn="ctr"/>
            <a:r>
              <a:rPr lang="tr-TR" dirty="0" smtClean="0"/>
              <a:t> </a:t>
            </a:r>
            <a:r>
              <a:rPr lang="tr-TR" dirty="0"/>
              <a:t>Puan hanesine; sınava katılmayan, projesini vermeyen ve performans çalışmasını yerine getirmeyenler için </a:t>
            </a:r>
            <a:r>
              <a:rPr lang="tr-TR" dirty="0">
                <a:solidFill>
                  <a:srgbClr val="FF0000"/>
                </a:solidFill>
              </a:rPr>
              <a:t>“G” </a:t>
            </a:r>
            <a:r>
              <a:rPr lang="tr-TR" dirty="0"/>
              <a:t>ve kopya çekenler için </a:t>
            </a:r>
            <a:r>
              <a:rPr lang="tr-TR" dirty="0">
                <a:solidFill>
                  <a:srgbClr val="FF0000"/>
                </a:solidFill>
              </a:rPr>
              <a:t>“K”</a:t>
            </a:r>
            <a:r>
              <a:rPr lang="tr-TR" dirty="0"/>
              <a:t> olarak belirtilir ve aritmetik ortalamaya dâhil edilir</a:t>
            </a:r>
            <a:endParaRPr lang="tr-TR" dirty="0"/>
          </a:p>
        </p:txBody>
      </p:sp>
    </p:spTree>
    <p:extLst>
      <p:ext uri="{BB962C8B-B14F-4D97-AF65-F5344CB8AC3E}">
        <p14:creationId xmlns:p14="http://schemas.microsoft.com/office/powerpoint/2010/main" val="2085565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smtClean="0"/>
              <a:t>Dikkat !!!!!!!!!!</a:t>
            </a:r>
            <a:endParaRPr lang="tr-TR" dirty="0"/>
          </a:p>
        </p:txBody>
      </p:sp>
      <p:sp>
        <p:nvSpPr>
          <p:cNvPr id="3" name="İçerik Yer Tutucusu 2"/>
          <p:cNvSpPr>
            <a:spLocks noGrp="1"/>
          </p:cNvSpPr>
          <p:nvPr>
            <p:ph sz="quarter" idx="1"/>
          </p:nvPr>
        </p:nvSpPr>
        <p:spPr/>
        <p:txBody>
          <a:bodyPr/>
          <a:lstStyle/>
          <a:p>
            <a:pPr algn="ctr"/>
            <a:endParaRPr lang="tr-TR" dirty="0" smtClean="0"/>
          </a:p>
          <a:p>
            <a:pPr algn="ctr"/>
            <a:endParaRPr lang="tr-TR" dirty="0"/>
          </a:p>
          <a:p>
            <a:pPr algn="ctr"/>
            <a:endParaRPr lang="tr-TR" dirty="0" smtClean="0"/>
          </a:p>
          <a:p>
            <a:pPr algn="ctr"/>
            <a:r>
              <a:rPr lang="tr-TR" dirty="0" smtClean="0"/>
              <a:t>Öğrenciler</a:t>
            </a:r>
            <a:r>
              <a:rPr lang="tr-TR" dirty="0"/>
              <a:t>, raporlu ve izinli oldukları günlerde yazılı ve uygulamalı sınavlara </a:t>
            </a:r>
            <a:r>
              <a:rPr lang="tr-TR" u="sng" dirty="0">
                <a:solidFill>
                  <a:srgbClr val="FF0000"/>
                </a:solidFill>
              </a:rPr>
              <a:t>alınmazlar</a:t>
            </a:r>
            <a:endParaRPr lang="tr-TR" u="sng" dirty="0">
              <a:solidFill>
                <a:srgbClr val="FF0000"/>
              </a:solidFill>
            </a:endParaRPr>
          </a:p>
        </p:txBody>
      </p:sp>
    </p:spTree>
    <p:extLst>
      <p:ext uri="{BB962C8B-B14F-4D97-AF65-F5344CB8AC3E}">
        <p14:creationId xmlns:p14="http://schemas.microsoft.com/office/powerpoint/2010/main" val="3621853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normAutofit fontScale="90000"/>
          </a:bodyPr>
          <a:lstStyle/>
          <a:p>
            <a:r>
              <a:rPr lang="tr-TR" dirty="0"/>
              <a:t>Ders yılı sonunda herhangi bir dersten başarılı sayılma</a:t>
            </a:r>
          </a:p>
        </p:txBody>
      </p:sp>
      <p:sp>
        <p:nvSpPr>
          <p:cNvPr id="3" name="İçerik Yer Tutucusu 2"/>
          <p:cNvSpPr>
            <a:spLocks noGrp="1"/>
          </p:cNvSpPr>
          <p:nvPr>
            <p:ph sz="quarter" idx="1"/>
          </p:nvPr>
        </p:nvSpPr>
        <p:spPr/>
        <p:txBody>
          <a:bodyPr/>
          <a:lstStyle/>
          <a:p>
            <a:pPr algn="ctr"/>
            <a:endParaRPr lang="tr-TR" dirty="0" smtClean="0"/>
          </a:p>
          <a:p>
            <a:pPr algn="ctr"/>
            <a:r>
              <a:rPr lang="tr-TR" dirty="0" smtClean="0"/>
              <a:t> </a:t>
            </a:r>
            <a:r>
              <a:rPr lang="tr-TR" dirty="0"/>
              <a:t>(1) Öğrencinin, ders yılı sonunda herhangi bir dersten başarılı sayılabilmesi için</a:t>
            </a:r>
            <a:r>
              <a:rPr lang="tr-TR" dirty="0" smtClean="0"/>
              <a:t>;</a:t>
            </a:r>
          </a:p>
          <a:p>
            <a:pPr marL="0" indent="0" algn="ctr">
              <a:buNone/>
            </a:pPr>
            <a:endParaRPr lang="tr-TR" dirty="0" smtClean="0"/>
          </a:p>
          <a:p>
            <a:pPr algn="ctr"/>
            <a:r>
              <a:rPr lang="tr-TR" dirty="0" smtClean="0"/>
              <a:t> </a:t>
            </a:r>
            <a:r>
              <a:rPr lang="tr-TR" dirty="0"/>
              <a:t>a) İki dönem puanının aritmetik ortalamasının en az 50 veya birinci dönem puanı ne olursa olsun ikinci dönem puanının en az 70, olması gerekir</a:t>
            </a:r>
            <a:endParaRPr lang="tr-TR" dirty="0"/>
          </a:p>
        </p:txBody>
      </p:sp>
    </p:spTree>
    <p:extLst>
      <p:ext uri="{BB962C8B-B14F-4D97-AF65-F5344CB8AC3E}">
        <p14:creationId xmlns:p14="http://schemas.microsoft.com/office/powerpoint/2010/main" val="4199265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a:t>Doğrudan sınıf geçme</a:t>
            </a:r>
          </a:p>
        </p:txBody>
      </p:sp>
      <p:sp>
        <p:nvSpPr>
          <p:cNvPr id="3" name="İçerik Yer Tutucusu 2"/>
          <p:cNvSpPr>
            <a:spLocks noGrp="1"/>
          </p:cNvSpPr>
          <p:nvPr>
            <p:ph sz="quarter" idx="1"/>
          </p:nvPr>
        </p:nvSpPr>
        <p:spPr/>
        <p:txBody>
          <a:bodyPr/>
          <a:lstStyle/>
          <a:p>
            <a:pPr marL="0" indent="0" algn="ctr">
              <a:buNone/>
            </a:pPr>
            <a:endParaRPr lang="tr-TR" dirty="0" smtClean="0"/>
          </a:p>
          <a:p>
            <a:pPr marL="0" indent="0" algn="ctr">
              <a:buNone/>
            </a:pPr>
            <a:r>
              <a:rPr lang="tr-TR" dirty="0" smtClean="0"/>
              <a:t>Ders </a:t>
            </a:r>
            <a:r>
              <a:rPr lang="tr-TR" dirty="0"/>
              <a:t>yılı sonunda her bir dersten iki dönem puanı bulunmak kaydıyla; </a:t>
            </a:r>
            <a:endParaRPr lang="tr-TR" dirty="0" smtClean="0"/>
          </a:p>
          <a:p>
            <a:pPr marL="514350" indent="-514350" algn="ctr">
              <a:buAutoNum type="alphaLcParenR"/>
            </a:pPr>
            <a:r>
              <a:rPr lang="tr-TR" dirty="0" smtClean="0"/>
              <a:t>Tüm </a:t>
            </a:r>
            <a:r>
              <a:rPr lang="tr-TR" dirty="0"/>
              <a:t>derslerden başarılı olan</a:t>
            </a:r>
            <a:r>
              <a:rPr lang="tr-TR" dirty="0" smtClean="0"/>
              <a:t>,</a:t>
            </a:r>
          </a:p>
          <a:p>
            <a:pPr marL="514350" indent="-514350" algn="ctr">
              <a:buAutoNum type="alphaLcParenR"/>
            </a:pPr>
            <a:r>
              <a:rPr lang="tr-TR" dirty="0" smtClean="0"/>
              <a:t> </a:t>
            </a:r>
            <a:r>
              <a:rPr lang="tr-TR" dirty="0"/>
              <a:t>b) Başarısız dersi/dersleri olanlardan, yılsonu başarı puanı en az 50 olan öğrenciler doğrudan sınıf geçer.</a:t>
            </a:r>
          </a:p>
          <a:p>
            <a:pPr algn="ctr"/>
            <a:endParaRPr lang="tr-TR" dirty="0"/>
          </a:p>
        </p:txBody>
      </p:sp>
    </p:spTree>
    <p:extLst>
      <p:ext uri="{BB962C8B-B14F-4D97-AF65-F5344CB8AC3E}">
        <p14:creationId xmlns:p14="http://schemas.microsoft.com/office/powerpoint/2010/main" val="1433213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normAutofit fontScale="90000"/>
          </a:bodyPr>
          <a:lstStyle/>
          <a:p>
            <a:r>
              <a:rPr lang="tr-TR" dirty="0"/>
              <a:t>Sorumlu olarak sınıf geçme ve sorumluluğun kalkması</a:t>
            </a:r>
          </a:p>
        </p:txBody>
      </p:sp>
      <p:sp>
        <p:nvSpPr>
          <p:cNvPr id="3" name="İçerik Yer Tutucusu 2"/>
          <p:cNvSpPr>
            <a:spLocks noGrp="1"/>
          </p:cNvSpPr>
          <p:nvPr>
            <p:ph sz="quarter" idx="1"/>
          </p:nvPr>
        </p:nvSpPr>
        <p:spPr/>
        <p:txBody>
          <a:bodyPr/>
          <a:lstStyle/>
          <a:p>
            <a:r>
              <a:rPr lang="tr-TR" dirty="0" smtClean="0"/>
              <a:t>Ders </a:t>
            </a:r>
            <a:r>
              <a:rPr lang="tr-TR" dirty="0"/>
              <a:t>yılı sonunda her bir dersten iki dönem puanı bulunmak kaydıyla doğrudan sınıfını geçemeyen öğrencilerden; bir sınıfta başarısız ders sayısı en fazla 3 ders olanlar sorumlu olarak sınıflarını geçer.</a:t>
            </a:r>
          </a:p>
          <a:p>
            <a:endParaRPr lang="tr-TR" dirty="0"/>
          </a:p>
        </p:txBody>
      </p:sp>
    </p:spTree>
    <p:extLst>
      <p:ext uri="{BB962C8B-B14F-4D97-AF65-F5344CB8AC3E}">
        <p14:creationId xmlns:p14="http://schemas.microsoft.com/office/powerpoint/2010/main" val="1406422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a:t>Sınıf tekrarı ve öğrenim hakkı</a:t>
            </a:r>
          </a:p>
        </p:txBody>
      </p:sp>
      <p:sp>
        <p:nvSpPr>
          <p:cNvPr id="3" name="İçerik Yer Tutucusu 2"/>
          <p:cNvSpPr>
            <a:spLocks noGrp="1"/>
          </p:cNvSpPr>
          <p:nvPr>
            <p:ph sz="quarter" idx="1"/>
          </p:nvPr>
        </p:nvSpPr>
        <p:spPr/>
        <p:txBody>
          <a:bodyPr/>
          <a:lstStyle/>
          <a:p>
            <a:pPr marL="0" indent="0">
              <a:buNone/>
            </a:pPr>
            <a:r>
              <a:rPr lang="tr-TR" dirty="0" smtClean="0"/>
              <a:t>Doğrudan</a:t>
            </a:r>
            <a:r>
              <a:rPr lang="tr-TR" dirty="0"/>
              <a:t>, yılsonu başarı puanıyla veya sorumlu olarak sınıf </a:t>
            </a:r>
            <a:r>
              <a:rPr lang="tr-TR" dirty="0" smtClean="0"/>
              <a:t>geçemeyenlerle, </a:t>
            </a:r>
            <a:r>
              <a:rPr lang="tr-TR" dirty="0"/>
              <a:t>devamsızlık nedeniyle başarısız sayılanlar sınıf tekrar eder</a:t>
            </a:r>
            <a:r>
              <a:rPr lang="tr-TR" dirty="0" smtClean="0"/>
              <a:t>.</a:t>
            </a:r>
          </a:p>
          <a:p>
            <a:pPr marL="0" indent="0">
              <a:buNone/>
            </a:pPr>
            <a:r>
              <a:rPr lang="tr-TR" dirty="0" smtClean="0"/>
              <a:t> </a:t>
            </a:r>
            <a:r>
              <a:rPr lang="tr-TR" dirty="0"/>
              <a:t>Sınıf tekrarı hazırlık sınıfı hariç, orta öğrenim süresince en fazla bir defa yapılır</a:t>
            </a:r>
            <a:r>
              <a:rPr lang="tr-TR" dirty="0" smtClean="0"/>
              <a:t>.</a:t>
            </a:r>
          </a:p>
          <a:p>
            <a:pPr marL="0" indent="0">
              <a:buNone/>
            </a:pPr>
            <a:r>
              <a:rPr lang="tr-TR" dirty="0" smtClean="0"/>
              <a:t> </a:t>
            </a:r>
            <a:r>
              <a:rPr lang="tr-TR" dirty="0"/>
              <a:t>Öğrenim süresi içinde ikinci defa sınıf tekrarı durumuna düşen öğrencilerin ders yılı sonunda okulla ilişiği kesilerek mesleki eğitim merkezine, Açık Öğretim </a:t>
            </a:r>
            <a:r>
              <a:rPr lang="tr-TR" dirty="0" smtClean="0"/>
              <a:t>Lisesine kayıtları </a:t>
            </a:r>
            <a:r>
              <a:rPr lang="tr-TR" dirty="0"/>
              <a:t>yapılır.</a:t>
            </a:r>
          </a:p>
          <a:p>
            <a:endParaRPr lang="tr-TR" dirty="0"/>
          </a:p>
        </p:txBody>
      </p:sp>
    </p:spTree>
    <p:extLst>
      <p:ext uri="{BB962C8B-B14F-4D97-AF65-F5344CB8AC3E}">
        <p14:creationId xmlns:p14="http://schemas.microsoft.com/office/powerpoint/2010/main" val="1838444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a:t>Okul birincilerinin tespiti</a:t>
            </a:r>
          </a:p>
        </p:txBody>
      </p:sp>
      <p:sp>
        <p:nvSpPr>
          <p:cNvPr id="3" name="İçerik Yer Tutucusu 2"/>
          <p:cNvSpPr>
            <a:spLocks noGrp="1"/>
          </p:cNvSpPr>
          <p:nvPr>
            <p:ph sz="quarter" idx="1"/>
          </p:nvPr>
        </p:nvSpPr>
        <p:spPr/>
        <p:txBody>
          <a:bodyPr/>
          <a:lstStyle/>
          <a:p>
            <a:endParaRPr lang="tr-TR" dirty="0"/>
          </a:p>
          <a:p>
            <a:r>
              <a:rPr lang="tr-TR" dirty="0" smtClean="0"/>
              <a:t> </a:t>
            </a:r>
            <a:r>
              <a:rPr lang="tr-TR" dirty="0"/>
              <a:t>Ders kesiminde, dört yıllık eğitim ve öğretim yılına ait mezuniyet puanı en yüksek olan öğrenci öğretmenler kurulunca okul birincisi olarak tespit </a:t>
            </a:r>
            <a:r>
              <a:rPr lang="tr-TR" dirty="0" smtClean="0"/>
              <a:t>edilir.</a:t>
            </a:r>
          </a:p>
          <a:p>
            <a:endParaRPr lang="tr-TR" dirty="0"/>
          </a:p>
          <a:p>
            <a:r>
              <a:rPr lang="tr-TR" dirty="0" smtClean="0"/>
              <a:t>Not: Okul birincileri için üniversite yerleştirmelerinde ayrı kontenjan uygulaması yapılır.</a:t>
            </a:r>
            <a:endParaRPr lang="tr-TR" dirty="0"/>
          </a:p>
          <a:p>
            <a:endParaRPr lang="tr-TR" dirty="0"/>
          </a:p>
        </p:txBody>
      </p:sp>
    </p:spTree>
    <p:extLst>
      <p:ext uri="{BB962C8B-B14F-4D97-AF65-F5344CB8AC3E}">
        <p14:creationId xmlns:p14="http://schemas.microsoft.com/office/powerpoint/2010/main" val="3914097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a:t>Öğrencilerin ödüllendirilmesi</a:t>
            </a:r>
          </a:p>
        </p:txBody>
      </p:sp>
      <p:sp>
        <p:nvSpPr>
          <p:cNvPr id="3" name="İçerik Yer Tutucusu 2"/>
          <p:cNvSpPr>
            <a:spLocks noGrp="1"/>
          </p:cNvSpPr>
          <p:nvPr>
            <p:ph sz="quarter" idx="1"/>
          </p:nvPr>
        </p:nvSpPr>
        <p:spPr/>
        <p:txBody>
          <a:bodyPr>
            <a:normAutofit/>
          </a:bodyPr>
          <a:lstStyle/>
          <a:p>
            <a:pPr algn="ctr"/>
            <a:endParaRPr lang="tr-TR" dirty="0" smtClean="0"/>
          </a:p>
          <a:p>
            <a:pPr algn="ctr"/>
            <a:r>
              <a:rPr lang="tr-TR" dirty="0" smtClean="0"/>
              <a:t>(</a:t>
            </a:r>
            <a:r>
              <a:rPr lang="tr-TR" dirty="0"/>
              <a:t>1) Örnek davranışların ve başarıların niteliklerine göre ödüllendirilmesinde öğrencilere</a:t>
            </a:r>
            <a:r>
              <a:rPr lang="tr-TR" dirty="0" smtClean="0"/>
              <a:t>;</a:t>
            </a:r>
          </a:p>
          <a:p>
            <a:pPr algn="ctr"/>
            <a:endParaRPr lang="tr-TR" dirty="0" smtClean="0"/>
          </a:p>
          <a:p>
            <a:pPr algn="ctr"/>
            <a:r>
              <a:rPr lang="tr-TR" dirty="0" smtClean="0"/>
              <a:t> </a:t>
            </a:r>
            <a:r>
              <a:rPr lang="tr-TR" dirty="0"/>
              <a:t>a) Teşekkür </a:t>
            </a:r>
            <a:r>
              <a:rPr lang="tr-TR" dirty="0" smtClean="0"/>
              <a:t>belgesi</a:t>
            </a:r>
          </a:p>
          <a:p>
            <a:pPr algn="ctr"/>
            <a:r>
              <a:rPr lang="tr-TR" dirty="0" smtClean="0"/>
              <a:t> </a:t>
            </a:r>
            <a:r>
              <a:rPr lang="tr-TR" dirty="0"/>
              <a:t>b) Takdir belgesi</a:t>
            </a:r>
            <a:r>
              <a:rPr lang="tr-TR" dirty="0" smtClean="0"/>
              <a:t>,</a:t>
            </a:r>
          </a:p>
          <a:p>
            <a:pPr algn="ctr"/>
            <a:r>
              <a:rPr lang="tr-TR" dirty="0" smtClean="0"/>
              <a:t> </a:t>
            </a:r>
            <a:r>
              <a:rPr lang="tr-TR" dirty="0"/>
              <a:t>c) Onur belgesi, </a:t>
            </a:r>
            <a:endParaRPr lang="tr-TR" dirty="0" smtClean="0"/>
          </a:p>
          <a:p>
            <a:pPr algn="ctr"/>
            <a:r>
              <a:rPr lang="tr-TR" dirty="0" smtClean="0"/>
              <a:t>ç</a:t>
            </a:r>
            <a:r>
              <a:rPr lang="tr-TR" dirty="0"/>
              <a:t>) Üstün başarı belgesi verilir. </a:t>
            </a:r>
            <a:endParaRPr lang="tr-TR" dirty="0" smtClean="0"/>
          </a:p>
          <a:p>
            <a:pPr marL="0" indent="0" algn="ctr">
              <a:buNone/>
            </a:pPr>
            <a:r>
              <a:rPr lang="tr-TR" dirty="0" smtClean="0"/>
              <a:t>.</a:t>
            </a:r>
            <a:endParaRPr lang="tr-TR" dirty="0"/>
          </a:p>
          <a:p>
            <a:endParaRPr lang="tr-TR" dirty="0"/>
          </a:p>
        </p:txBody>
      </p:sp>
    </p:spTree>
    <p:extLst>
      <p:ext uri="{BB962C8B-B14F-4D97-AF65-F5344CB8AC3E}">
        <p14:creationId xmlns:p14="http://schemas.microsoft.com/office/powerpoint/2010/main" val="1808714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normAutofit fontScale="90000"/>
          </a:bodyPr>
          <a:lstStyle/>
          <a:p>
            <a:r>
              <a:rPr lang="tr-TR" dirty="0" smtClean="0"/>
              <a:t/>
            </a:r>
            <a:br>
              <a:rPr lang="tr-TR" dirty="0" smtClean="0"/>
            </a:br>
            <a:r>
              <a:rPr lang="tr-TR" dirty="0" smtClean="0"/>
              <a:t/>
            </a:r>
            <a:br>
              <a:rPr lang="tr-TR" dirty="0" smtClean="0"/>
            </a:br>
            <a:r>
              <a:rPr lang="tr-TR" dirty="0"/>
              <a:t/>
            </a:r>
            <a:br>
              <a:rPr lang="tr-TR" dirty="0"/>
            </a:br>
            <a:r>
              <a:rPr lang="tr-TR" sz="2700" dirty="0" smtClean="0"/>
              <a:t>Teşekkür</a:t>
            </a:r>
            <a:r>
              <a:rPr lang="tr-TR" sz="2700" dirty="0"/>
              <a:t>, takdir ve üstün başarı belgesi ile ödüllendirme </a:t>
            </a:r>
            <a:r>
              <a:rPr lang="tr-TR" dirty="0"/>
              <a:t/>
            </a:r>
            <a:br>
              <a:rPr lang="tr-TR" dirty="0"/>
            </a:br>
            <a:endParaRPr lang="tr-TR" dirty="0"/>
          </a:p>
        </p:txBody>
      </p:sp>
      <p:sp>
        <p:nvSpPr>
          <p:cNvPr id="3" name="İçerik Yer Tutucusu 2"/>
          <p:cNvSpPr>
            <a:spLocks noGrp="1"/>
          </p:cNvSpPr>
          <p:nvPr>
            <p:ph sz="quarter" idx="1"/>
          </p:nvPr>
        </p:nvSpPr>
        <p:spPr/>
        <p:txBody>
          <a:bodyPr>
            <a:normAutofit fontScale="92500" lnSpcReduction="10000"/>
          </a:bodyPr>
          <a:lstStyle/>
          <a:p>
            <a:r>
              <a:rPr lang="tr-TR" dirty="0" smtClean="0"/>
              <a:t>Okul </a:t>
            </a:r>
            <a:r>
              <a:rPr lang="tr-TR" dirty="0"/>
              <a:t>öğrenci ödül ve disiplin kurulu</a:t>
            </a:r>
            <a:r>
              <a:rPr lang="tr-TR" dirty="0" smtClean="0"/>
              <a:t>,</a:t>
            </a:r>
          </a:p>
          <a:p>
            <a:pPr marL="0" indent="0">
              <a:buNone/>
            </a:pPr>
            <a:r>
              <a:rPr lang="tr-TR" dirty="0" smtClean="0"/>
              <a:t> </a:t>
            </a:r>
            <a:r>
              <a:rPr lang="tr-TR" dirty="0"/>
              <a:t>derslerdeki gayret ve başarılarıyla üstünlük gösteren</a:t>
            </a:r>
            <a:r>
              <a:rPr lang="tr-TR" dirty="0" smtClean="0"/>
              <a:t>,</a:t>
            </a:r>
          </a:p>
          <a:p>
            <a:pPr marL="0" indent="0">
              <a:buNone/>
            </a:pPr>
            <a:r>
              <a:rPr lang="tr-TR" dirty="0" smtClean="0"/>
              <a:t> </a:t>
            </a:r>
            <a:r>
              <a:rPr lang="tr-TR" dirty="0"/>
              <a:t>özürsüz devamsızlık süresi 5 günü geçmeyen</a:t>
            </a:r>
            <a:r>
              <a:rPr lang="tr-TR" dirty="0" smtClean="0"/>
              <a:t>,</a:t>
            </a:r>
          </a:p>
          <a:p>
            <a:pPr marL="0" indent="0">
              <a:buNone/>
            </a:pPr>
            <a:r>
              <a:rPr lang="tr-TR" dirty="0" smtClean="0"/>
              <a:t> </a:t>
            </a:r>
            <a:r>
              <a:rPr lang="tr-TR" dirty="0"/>
              <a:t>tüm derslerden başarılı olan</a:t>
            </a:r>
            <a:r>
              <a:rPr lang="tr-TR" dirty="0" smtClean="0"/>
              <a:t>,</a:t>
            </a:r>
          </a:p>
          <a:p>
            <a:pPr marL="0" indent="0">
              <a:buNone/>
            </a:pPr>
            <a:r>
              <a:rPr lang="tr-TR" dirty="0" smtClean="0"/>
              <a:t> </a:t>
            </a:r>
            <a:r>
              <a:rPr lang="tr-TR" dirty="0"/>
              <a:t>dönem puanlarının ağırlıklı ortalaması 70,00 ten aşağı olmayan ve davranış puanı 100 olan öğrencilerden;</a:t>
            </a:r>
          </a:p>
          <a:p>
            <a:r>
              <a:rPr lang="tr-TR" dirty="0"/>
              <a:t>  </a:t>
            </a:r>
            <a:r>
              <a:rPr lang="tr-TR" dirty="0">
                <a:solidFill>
                  <a:srgbClr val="FF0000"/>
                </a:solidFill>
              </a:rPr>
              <a:t>70,00-84,99 arasındakileri teşekkür belgesi</a:t>
            </a:r>
            <a:r>
              <a:rPr lang="tr-TR" dirty="0"/>
              <a:t>,</a:t>
            </a:r>
          </a:p>
          <a:p>
            <a:r>
              <a:rPr lang="tr-TR" dirty="0"/>
              <a:t>  </a:t>
            </a:r>
            <a:r>
              <a:rPr lang="tr-TR" dirty="0">
                <a:solidFill>
                  <a:srgbClr val="FF0000"/>
                </a:solidFill>
              </a:rPr>
              <a:t>85,00 ve daha yukarı olanları takdir belgesi</a:t>
            </a:r>
            <a:r>
              <a:rPr lang="tr-TR" dirty="0"/>
              <a:t>,</a:t>
            </a:r>
          </a:p>
          <a:p>
            <a:r>
              <a:rPr lang="tr-TR" dirty="0"/>
              <a:t> </a:t>
            </a:r>
          </a:p>
          <a:p>
            <a:r>
              <a:rPr lang="tr-TR" dirty="0"/>
              <a:t>Ortaöğrenim süresince en az üç öğretim yılının bütün döneminde takdir belgesi alanları </a:t>
            </a:r>
            <a:r>
              <a:rPr lang="tr-TR" dirty="0">
                <a:solidFill>
                  <a:srgbClr val="FF0000"/>
                </a:solidFill>
              </a:rPr>
              <a:t>üstün başarı belgesi </a:t>
            </a:r>
            <a:r>
              <a:rPr lang="tr-TR" dirty="0"/>
              <a:t>ile ödüllendirir</a:t>
            </a:r>
          </a:p>
        </p:txBody>
      </p:sp>
    </p:spTree>
    <p:extLst>
      <p:ext uri="{BB962C8B-B14F-4D97-AF65-F5344CB8AC3E}">
        <p14:creationId xmlns:p14="http://schemas.microsoft.com/office/powerpoint/2010/main" val="1093236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dirty="0">
                <a:solidFill>
                  <a:srgbClr val="00B050"/>
                </a:solidFill>
              </a:rPr>
              <a:t>Yönetmeliğin amacı</a:t>
            </a:r>
            <a:r>
              <a:rPr lang="tr-TR" dirty="0"/>
              <a:t>, Millî Eğitim Bakanlığına bağlı resmî ve özel örgün ortaöğretim kurumlarında eğitim, öğretim, yönetim ve işleyişe ilişkin usul ve esasları </a:t>
            </a:r>
            <a:r>
              <a:rPr lang="tr-TR" dirty="0" smtClean="0"/>
              <a:t>düzenlemektir</a:t>
            </a:r>
          </a:p>
          <a:p>
            <a:pPr marL="0" indent="0">
              <a:buNone/>
            </a:pPr>
            <a:endParaRPr lang="tr-TR" dirty="0"/>
          </a:p>
          <a:p>
            <a:r>
              <a:rPr lang="tr-TR" dirty="0" smtClean="0">
                <a:solidFill>
                  <a:srgbClr val="00B050"/>
                </a:solidFill>
              </a:rPr>
              <a:t>Yönetmeliğin Temel İlkesi</a:t>
            </a:r>
            <a:r>
              <a:rPr lang="tr-TR" dirty="0" smtClean="0"/>
              <a:t>, Ortaöğretim </a:t>
            </a:r>
            <a:r>
              <a:rPr lang="tr-TR" dirty="0"/>
              <a:t>kurumları işlevlerini Türk millî eğitiminin genel ve özel amaç ile temel ilkeleri doğrultusunda, evrensel hukuka, demokrasi ve insan haklarına uygun; öğrenci merkezli, aktif öğrenme ve demokratik kurum kültürü anlayışıyla yerine getirir.</a:t>
            </a:r>
          </a:p>
          <a:p>
            <a:endParaRPr lang="tr-TR" dirty="0"/>
          </a:p>
        </p:txBody>
      </p:sp>
    </p:spTree>
    <p:extLst>
      <p:ext uri="{BB962C8B-B14F-4D97-AF65-F5344CB8AC3E}">
        <p14:creationId xmlns:p14="http://schemas.microsoft.com/office/powerpoint/2010/main" val="11715051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normAutofit fontScale="90000"/>
          </a:bodyPr>
          <a:lstStyle/>
          <a:p>
            <a:r>
              <a:rPr lang="tr-TR" dirty="0"/>
              <a:t>Öğrencilerin uyacakları kurallar ve öğrencilerden beklenen davranışlar </a:t>
            </a:r>
            <a:endParaRPr lang="tr-TR" dirty="0"/>
          </a:p>
        </p:txBody>
      </p:sp>
      <p:sp>
        <p:nvSpPr>
          <p:cNvPr id="3" name="İçerik Yer Tutucusu 2"/>
          <p:cNvSpPr>
            <a:spLocks noGrp="1"/>
          </p:cNvSpPr>
          <p:nvPr>
            <p:ph sz="quarter" idx="1"/>
          </p:nvPr>
        </p:nvSpPr>
        <p:spPr/>
        <p:txBody>
          <a:bodyPr>
            <a:normAutofit fontScale="62500" lnSpcReduction="20000"/>
          </a:bodyPr>
          <a:lstStyle/>
          <a:p>
            <a:r>
              <a:rPr lang="tr-TR" dirty="0" smtClean="0"/>
              <a:t>  </a:t>
            </a:r>
            <a:r>
              <a:rPr lang="tr-TR" dirty="0"/>
              <a:t>Öğrencilerin; Atatürk inkılâp ve ilkeleriyle, Atatürk milliyetçiliğine bağlı, Türk milletinin millî, ahlâkî, manevi ve kültürel değerlerini benimseyen, koruyan ve geliştiren; ailesini, vatanını, milletini seven ve yücelten, insan haklarına saygılı, Cumhuriyetin demokratik, laik, sosyal ve hukuk devleti olması ilkelerine karşı görev ve sorumluluklarını bilen ve bunları davranış hâline getiren; beden, zihin, ahlâk, ruh ve duygu bakımından dengeli ve sağlıklı, gelişmiş bir kişiliğe, hür ve bilimsel düşünme gücüne, geniş bir dünya görüşüne sahip topluma karşı sorumluluk duyan, yapıcı, yaratıcı ve verimli kişiler olarak yetişmeleri için okul yönetimi, öğretmenler, rehberlik servisi, veli, okul aile birliği ve ilgili diğer paydaşlarla işbirliği yapması istenir. </a:t>
            </a:r>
            <a:endParaRPr lang="tr-TR" dirty="0" smtClean="0"/>
          </a:p>
          <a:p>
            <a:pPr marL="0" indent="0">
              <a:buNone/>
            </a:pPr>
            <a:endParaRPr lang="tr-TR" dirty="0" smtClean="0"/>
          </a:p>
          <a:p>
            <a:pPr marL="0" indent="0">
              <a:buNone/>
            </a:pPr>
            <a:r>
              <a:rPr lang="tr-TR" dirty="0"/>
              <a:t>	</a:t>
            </a:r>
            <a:r>
              <a:rPr lang="tr-TR" dirty="0" smtClean="0"/>
              <a:t>	 </a:t>
            </a:r>
            <a:r>
              <a:rPr lang="tr-TR" dirty="0"/>
              <a:t>Bu doğrultuda öğrencilerden; </a:t>
            </a:r>
            <a:endParaRPr lang="tr-TR" dirty="0" smtClean="0"/>
          </a:p>
          <a:p>
            <a:r>
              <a:rPr lang="tr-TR" dirty="0" smtClean="0"/>
              <a:t>a</a:t>
            </a:r>
            <a:r>
              <a:rPr lang="tr-TR" dirty="0"/>
              <a:t>) Atatürk inkılâp ve ilkelerine bağlı kalmaları ve bunları korumaları, </a:t>
            </a:r>
            <a:endParaRPr lang="tr-TR" dirty="0" smtClean="0"/>
          </a:p>
          <a:p>
            <a:r>
              <a:rPr lang="tr-TR" dirty="0" smtClean="0"/>
              <a:t>b</a:t>
            </a:r>
            <a:r>
              <a:rPr lang="tr-TR" dirty="0"/>
              <a:t>) Hukuka, toplum değerlerine ve okul kurallarına uymaları, </a:t>
            </a:r>
            <a:endParaRPr lang="tr-TR" dirty="0" smtClean="0"/>
          </a:p>
          <a:p>
            <a:r>
              <a:rPr lang="tr-TR" dirty="0" smtClean="0"/>
              <a:t>c</a:t>
            </a:r>
            <a:r>
              <a:rPr lang="tr-TR" dirty="0"/>
              <a:t>) Doğru sözlü, dürüst, yardımsever, erdemli, saygılı ve çalışkan olmaları; güzel ve nazik tavır sergilemeleri; kaba söz ve davranışlarda bulunmamaları; barış, değerbilirlik, hoşgörü, sabır, özgürlük, eşitlik ve dayanışmadan yana davranış göstermeleri, </a:t>
            </a:r>
            <a:endParaRPr lang="tr-TR" dirty="0" smtClean="0"/>
          </a:p>
          <a:p>
            <a:r>
              <a:rPr lang="tr-TR" dirty="0" smtClean="0"/>
              <a:t>ç</a:t>
            </a:r>
            <a:r>
              <a:rPr lang="tr-TR" dirty="0"/>
              <a:t>) Irk, renk, cinsiyet, dil, din, milliyet ayrımı yapmaksızın herkese karşı iyi davranmaları; insan hak ve özgürlüğüyle onurunun korunması için gerekli duyarlılığı göstermeleri, </a:t>
            </a:r>
            <a:endParaRPr lang="tr-TR" dirty="0" smtClean="0"/>
          </a:p>
          <a:p>
            <a:r>
              <a:rPr lang="tr-TR" dirty="0" smtClean="0"/>
              <a:t>d</a:t>
            </a:r>
            <a:r>
              <a:rPr lang="tr-TR" dirty="0"/>
              <a:t>) Tutumlu olmaları; millet malını, okulunu ve eşyasını kendi öz malı gibi korumaları ve zarar vermemeleri</a:t>
            </a:r>
            <a:r>
              <a:rPr lang="tr-TR" dirty="0" smtClean="0"/>
              <a:t>,</a:t>
            </a:r>
          </a:p>
          <a:p>
            <a:pPr marL="0" indent="0">
              <a:buNone/>
            </a:pPr>
            <a:endParaRPr lang="tr-TR" dirty="0"/>
          </a:p>
        </p:txBody>
      </p:sp>
    </p:spTree>
    <p:extLst>
      <p:ext uri="{BB962C8B-B14F-4D97-AF65-F5344CB8AC3E}">
        <p14:creationId xmlns:p14="http://schemas.microsoft.com/office/powerpoint/2010/main" val="13288039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539552" y="404664"/>
            <a:ext cx="8147248" cy="5615136"/>
          </a:xfrm>
        </p:spPr>
        <p:txBody>
          <a:bodyPr>
            <a:normAutofit fontScale="70000" lnSpcReduction="20000"/>
          </a:bodyPr>
          <a:lstStyle/>
          <a:p>
            <a:r>
              <a:rPr lang="tr-TR" sz="2900" dirty="0" smtClean="0"/>
              <a:t> </a:t>
            </a:r>
            <a:r>
              <a:rPr lang="tr-TR" sz="2900" dirty="0"/>
              <a:t>Sağlığı olumsuz etkileyen ve sağlığa zarar veren, alkollü ya da bağımlılık yapan maddeleri kullanmamaları, bulundurmamaları ve bu tür maddelerin kullanıldığı yerlerde bulunmamaları</a:t>
            </a:r>
            <a:r>
              <a:rPr lang="tr-TR" sz="2900" dirty="0" smtClean="0"/>
              <a:t>,</a:t>
            </a:r>
          </a:p>
          <a:p>
            <a:r>
              <a:rPr lang="tr-TR" sz="2900" dirty="0" smtClean="0"/>
              <a:t> </a:t>
            </a:r>
            <a:r>
              <a:rPr lang="tr-TR" sz="2900" dirty="0"/>
              <a:t>f) Her çeşit kumar ve benzeri oyunlardan, bu tür oyunların oynandığı ortamlardan uzak kalmaları</a:t>
            </a:r>
            <a:r>
              <a:rPr lang="tr-TR" sz="2900" dirty="0" smtClean="0"/>
              <a:t>,</a:t>
            </a:r>
          </a:p>
          <a:p>
            <a:r>
              <a:rPr lang="tr-TR" sz="2900" dirty="0" smtClean="0"/>
              <a:t> </a:t>
            </a:r>
            <a:r>
              <a:rPr lang="tr-TR" sz="2900" dirty="0"/>
              <a:t>g) Okula ve derslere düzenli olarak devam etmeleri</a:t>
            </a:r>
            <a:r>
              <a:rPr lang="tr-TR" sz="2900" dirty="0" smtClean="0"/>
              <a:t>,</a:t>
            </a:r>
          </a:p>
          <a:p>
            <a:r>
              <a:rPr lang="tr-TR" sz="2900" dirty="0" smtClean="0"/>
              <a:t> </a:t>
            </a:r>
            <a:r>
              <a:rPr lang="tr-TR" sz="2900" dirty="0"/>
              <a:t>ğ) Çevreye karşı duyarlı olmaları, çevrenin doğal ve tarihi yapısını korumaları, </a:t>
            </a:r>
            <a:endParaRPr lang="tr-TR" sz="2900" dirty="0" smtClean="0"/>
          </a:p>
          <a:p>
            <a:r>
              <a:rPr lang="tr-TR" sz="2900" dirty="0" smtClean="0"/>
              <a:t>h</a:t>
            </a:r>
            <a:r>
              <a:rPr lang="tr-TR" sz="2900" dirty="0"/>
              <a:t>) Kitapları sevmeleri ve korumaları, okuma alışkanlığı kazanmaları ve boş zamanlarını faydalı işler yaparak geçirmeleri</a:t>
            </a:r>
            <a:r>
              <a:rPr lang="tr-TR" sz="2900" dirty="0" smtClean="0"/>
              <a:t>,</a:t>
            </a:r>
          </a:p>
          <a:p>
            <a:r>
              <a:rPr lang="tr-TR" sz="2900" dirty="0" smtClean="0"/>
              <a:t> </a:t>
            </a:r>
            <a:r>
              <a:rPr lang="tr-TR" sz="2900" dirty="0"/>
              <a:t>ı) Trafik kurallarına uymaları ve davranışlarıyla örnek olmaları</a:t>
            </a:r>
            <a:r>
              <a:rPr lang="tr-TR" sz="2900" dirty="0" smtClean="0"/>
              <a:t>,</a:t>
            </a:r>
          </a:p>
          <a:p>
            <a:r>
              <a:rPr lang="tr-TR" sz="2900" dirty="0" smtClean="0"/>
              <a:t> </a:t>
            </a:r>
            <a:r>
              <a:rPr lang="tr-TR" sz="2900" dirty="0"/>
              <a:t>i) Fiziksel, zihinsel ve duygusal güçlerini olumlu olarak yönetmeleri; beden, zekâ ve duygularıyla bunları verimli kılacak irade ve yeteneklerini geliştirmeleri; kendilerine saygı duymayı öğrenmeleri, böylece dengeli bir biçimde geliştirdikleri varlıklarını aile, toplum, vatan, millet ve insanlığın yararına sunmaları</a:t>
            </a:r>
            <a:r>
              <a:rPr lang="tr-TR" sz="2900" dirty="0" smtClean="0"/>
              <a:t>,</a:t>
            </a:r>
          </a:p>
          <a:p>
            <a:r>
              <a:rPr lang="tr-TR" sz="2900" dirty="0" smtClean="0"/>
              <a:t> </a:t>
            </a:r>
            <a:r>
              <a:rPr lang="tr-TR" sz="2900" dirty="0"/>
              <a:t>j) İnsan hakları ve demokrasi bilincini özümsemiş ve davranışa dönüştürmüş olmaları, kötü muamele ve her türlü istismara karşı duyarlı olmaları, k) Toplam kalite yönetimi anlayışıyla ekip çalışmalarında rol almaları, </a:t>
            </a:r>
            <a:endParaRPr lang="tr-TR" sz="2900" dirty="0" smtClean="0"/>
          </a:p>
          <a:p>
            <a:r>
              <a:rPr lang="tr-TR" sz="2900" dirty="0" smtClean="0"/>
              <a:t>n</a:t>
            </a:r>
            <a:r>
              <a:rPr lang="tr-TR" sz="2900" dirty="0"/>
              <a:t>) Savaş, yangın, deprem ve benzeri olağanüstü durumlarda topluma hizmet etkinliklerine gönüllü katkı sağlamaları ve verilen görevleri </a:t>
            </a:r>
            <a:r>
              <a:rPr lang="tr-TR" sz="2900" dirty="0" smtClean="0"/>
              <a:t>tamamlamaları,</a:t>
            </a:r>
          </a:p>
          <a:p>
            <a:endParaRPr lang="tr-TR" dirty="0"/>
          </a:p>
        </p:txBody>
      </p:sp>
    </p:spTree>
    <p:extLst>
      <p:ext uri="{BB962C8B-B14F-4D97-AF65-F5344CB8AC3E}">
        <p14:creationId xmlns:p14="http://schemas.microsoft.com/office/powerpoint/2010/main" val="7436342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395536" y="260648"/>
            <a:ext cx="8291264" cy="5976664"/>
          </a:xfrm>
        </p:spPr>
        <p:txBody>
          <a:bodyPr>
            <a:normAutofit fontScale="62500" lnSpcReduction="20000"/>
          </a:bodyPr>
          <a:lstStyle/>
          <a:p>
            <a:r>
              <a:rPr lang="tr-TR" sz="3200" dirty="0"/>
              <a:t>o) Zararlı, bölücü, yıkıcı, siyasi ve ideolojik amaçlı faaliyetlere katılmamaları, bunlarla ilgili amblem, afiş, rozet, yayın ve benzerlerini taşımamaları ve bulundurmamaları, </a:t>
            </a:r>
            <a:endParaRPr lang="tr-TR" sz="3200" dirty="0" smtClean="0"/>
          </a:p>
          <a:p>
            <a:r>
              <a:rPr lang="tr-TR" sz="3200" dirty="0" smtClean="0"/>
              <a:t>ö) </a:t>
            </a:r>
            <a:r>
              <a:rPr lang="tr-TR" sz="3200" dirty="0"/>
              <a:t>Bilişim araçlarını ve sosyal medyayı kişisel, toplumsal ve eğitsel yararlar doğrultusunda kullanmaları, </a:t>
            </a:r>
            <a:endParaRPr lang="tr-TR" sz="3200" dirty="0" smtClean="0"/>
          </a:p>
          <a:p>
            <a:r>
              <a:rPr lang="tr-TR" sz="3200" dirty="0" smtClean="0"/>
              <a:t>p)) </a:t>
            </a:r>
            <a:r>
              <a:rPr lang="tr-TR" sz="3200" dirty="0"/>
              <a:t>Bilişim araçlarını ve sosyal medyayı; zararlı, bölücü, yıkıcı ve toplumun genel ahlak kurallarıyla bağdaşmayan ve şiddet içerikli amaçlar için kullanmamaları; bunların üretilmesine, bulundurulmasına, taşınmasına yardımcı olmamaları, </a:t>
            </a:r>
            <a:endParaRPr lang="tr-TR" sz="3200" dirty="0" smtClean="0"/>
          </a:p>
          <a:p>
            <a:r>
              <a:rPr lang="tr-TR" sz="3200" dirty="0" smtClean="0"/>
              <a:t>r</a:t>
            </a:r>
            <a:r>
              <a:rPr lang="tr-TR" sz="3200" dirty="0"/>
              <a:t>) Alınan sağlık ve güvenlik tedbirlerine uyarak bu konuda örnek davranışlar sergilemeleri </a:t>
            </a:r>
            <a:endParaRPr lang="tr-TR" sz="3200" dirty="0" smtClean="0"/>
          </a:p>
          <a:p>
            <a:r>
              <a:rPr lang="tr-TR" sz="3200" dirty="0" smtClean="0"/>
              <a:t>s)Yanlış </a:t>
            </a:r>
            <a:r>
              <a:rPr lang="tr-TR" sz="3200" dirty="0"/>
              <a:t>algı oluşturabilecek tutum ve davranışlardan kaçınmaları, genel ahlak ve adaba uygun davranmaları, </a:t>
            </a:r>
            <a:endParaRPr lang="tr-TR" sz="3200" dirty="0" smtClean="0"/>
          </a:p>
          <a:p>
            <a:r>
              <a:rPr lang="tr-TR" sz="3200" dirty="0" smtClean="0"/>
              <a:t>ş) </a:t>
            </a:r>
            <a:r>
              <a:rPr lang="tr-TR" sz="3200" dirty="0"/>
              <a:t>Okulu benimsemeleri, öğretmenlerine saygı göstermeleri ve okul kurallarına uymaları, </a:t>
            </a:r>
            <a:endParaRPr lang="tr-TR" sz="3200" dirty="0" smtClean="0"/>
          </a:p>
          <a:p>
            <a:r>
              <a:rPr lang="tr-TR" sz="3200" dirty="0" smtClean="0"/>
              <a:t>t) </a:t>
            </a:r>
            <a:r>
              <a:rPr lang="tr-TR" sz="3200" dirty="0"/>
              <a:t>Öğrencilerin eğitim ortamlarına bilişim araçlarıyla girmemesi esastır. D</a:t>
            </a:r>
            <a:r>
              <a:rPr lang="tr-TR" sz="3200" dirty="0" smtClean="0"/>
              <a:t>ers </a:t>
            </a:r>
            <a:r>
              <a:rPr lang="tr-TR" sz="3200" dirty="0"/>
              <a:t>saatleri içinde ise öğretmenin bilgisi ve kontrolü dışında kullanılmamak üzere, eğitim ortamlarında bilişim araçlarının bulundurulması ve kullanılmasına </a:t>
            </a:r>
            <a:endParaRPr lang="tr-TR" sz="3200" dirty="0" smtClean="0"/>
          </a:p>
          <a:p>
            <a:r>
              <a:rPr lang="tr-TR" sz="3200" dirty="0" smtClean="0"/>
              <a:t>Öğrencilerden </a:t>
            </a:r>
            <a:r>
              <a:rPr lang="tr-TR" sz="3200" dirty="0"/>
              <a:t>beklenen davranışların; derslerde, törenlerde, toplantılarda, rehberlik çalışmalarında, veli görüşme ve toplantılarıyla diğer sosyal etkinliklerde öğrencilere kazandırılmasına çalışılır ve uyulması gereken kurallar hatırlatılır.</a:t>
            </a:r>
          </a:p>
          <a:p>
            <a:pPr marL="0" indent="0">
              <a:buNone/>
            </a:pPr>
            <a:endParaRPr lang="tr-TR" dirty="0"/>
          </a:p>
        </p:txBody>
      </p:sp>
    </p:spTree>
    <p:extLst>
      <p:ext uri="{BB962C8B-B14F-4D97-AF65-F5344CB8AC3E}">
        <p14:creationId xmlns:p14="http://schemas.microsoft.com/office/powerpoint/2010/main" val="1334225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a:t>Disiplin cezaları</a:t>
            </a:r>
          </a:p>
        </p:txBody>
      </p:sp>
      <p:sp>
        <p:nvSpPr>
          <p:cNvPr id="3" name="İçerik Yer Tutucusu 2"/>
          <p:cNvSpPr>
            <a:spLocks noGrp="1"/>
          </p:cNvSpPr>
          <p:nvPr>
            <p:ph sz="quarter" idx="1"/>
          </p:nvPr>
        </p:nvSpPr>
        <p:spPr/>
        <p:txBody>
          <a:bodyPr/>
          <a:lstStyle/>
          <a:p>
            <a:r>
              <a:rPr lang="tr-TR" dirty="0"/>
              <a:t>Disiplin cezaları </a:t>
            </a:r>
            <a:endParaRPr lang="tr-TR" dirty="0" smtClean="0"/>
          </a:p>
          <a:p>
            <a:r>
              <a:rPr lang="tr-TR" dirty="0" smtClean="0"/>
              <a:t>(</a:t>
            </a:r>
            <a:r>
              <a:rPr lang="tr-TR" dirty="0"/>
              <a:t>1</a:t>
            </a:r>
            <a:r>
              <a:rPr lang="tr-TR" dirty="0" smtClean="0"/>
              <a:t>) </a:t>
            </a:r>
            <a:r>
              <a:rPr lang="tr-TR" dirty="0"/>
              <a:t>Öğrencilere, disiplin cezasını gerektiren davranış ve fiillerinin niteliklerine göre; </a:t>
            </a:r>
            <a:endParaRPr lang="tr-TR" dirty="0" smtClean="0"/>
          </a:p>
          <a:p>
            <a:pPr marL="0" indent="0">
              <a:buNone/>
            </a:pPr>
            <a:endParaRPr lang="tr-TR" dirty="0" smtClean="0"/>
          </a:p>
          <a:p>
            <a:r>
              <a:rPr lang="tr-TR" dirty="0" smtClean="0"/>
              <a:t>a</a:t>
            </a:r>
            <a:r>
              <a:rPr lang="tr-TR" dirty="0"/>
              <a:t>) Kınama, </a:t>
            </a:r>
            <a:endParaRPr lang="tr-TR" dirty="0" smtClean="0"/>
          </a:p>
          <a:p>
            <a:r>
              <a:rPr lang="tr-TR" dirty="0" smtClean="0"/>
              <a:t>b</a:t>
            </a:r>
            <a:r>
              <a:rPr lang="tr-TR" dirty="0"/>
              <a:t>) Okuldan kısa süreli uzaklaştırma</a:t>
            </a:r>
            <a:r>
              <a:rPr lang="tr-TR" dirty="0" smtClean="0"/>
              <a:t>,</a:t>
            </a:r>
          </a:p>
          <a:p>
            <a:r>
              <a:rPr lang="tr-TR" dirty="0" smtClean="0"/>
              <a:t> </a:t>
            </a:r>
            <a:r>
              <a:rPr lang="tr-TR" dirty="0"/>
              <a:t>c) Okul değiştirme</a:t>
            </a:r>
            <a:r>
              <a:rPr lang="tr-TR" dirty="0" smtClean="0"/>
              <a:t>,</a:t>
            </a:r>
          </a:p>
          <a:p>
            <a:r>
              <a:rPr lang="tr-TR" dirty="0" smtClean="0"/>
              <a:t> </a:t>
            </a:r>
            <a:r>
              <a:rPr lang="tr-TR" dirty="0"/>
              <a:t>ç) Örgün eğitim dışına çıkarma cezalarından biri verilir. </a:t>
            </a:r>
            <a:endParaRPr lang="tr-TR" dirty="0"/>
          </a:p>
        </p:txBody>
      </p:sp>
    </p:spTree>
    <p:extLst>
      <p:ext uri="{BB962C8B-B14F-4D97-AF65-F5344CB8AC3E}">
        <p14:creationId xmlns:p14="http://schemas.microsoft.com/office/powerpoint/2010/main" val="2321317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ctr"/>
            <a:endParaRPr lang="tr-TR" dirty="0" smtClean="0"/>
          </a:p>
          <a:p>
            <a:pPr algn="ctr"/>
            <a:endParaRPr lang="tr-TR" dirty="0"/>
          </a:p>
          <a:p>
            <a:pPr marL="0" indent="0" algn="ctr">
              <a:buNone/>
            </a:pPr>
            <a:endParaRPr lang="tr-TR" dirty="0" smtClean="0"/>
          </a:p>
          <a:p>
            <a:pPr marL="0" indent="0" algn="ctr">
              <a:buNone/>
            </a:pPr>
            <a:r>
              <a:rPr lang="tr-TR" sz="4000" dirty="0" smtClean="0"/>
              <a:t>Katılımınızdan dolayı teşekkür eder</a:t>
            </a:r>
          </a:p>
          <a:p>
            <a:pPr marL="0" indent="0" algn="ctr">
              <a:buNone/>
            </a:pPr>
            <a:r>
              <a:rPr lang="tr-TR" sz="4000" dirty="0" smtClean="0"/>
              <a:t>Sağlıklı günler dilerim</a:t>
            </a:r>
            <a:endParaRPr lang="tr-TR" sz="4000" dirty="0"/>
          </a:p>
        </p:txBody>
      </p:sp>
    </p:spTree>
    <p:extLst>
      <p:ext uri="{BB962C8B-B14F-4D97-AF65-F5344CB8AC3E}">
        <p14:creationId xmlns:p14="http://schemas.microsoft.com/office/powerpoint/2010/main" val="1241904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a:t>Ortaöğretim kurumlarının amaçları</a:t>
            </a:r>
          </a:p>
        </p:txBody>
      </p:sp>
      <p:sp>
        <p:nvSpPr>
          <p:cNvPr id="3" name="İçerik Yer Tutucusu 2"/>
          <p:cNvSpPr>
            <a:spLocks noGrp="1"/>
          </p:cNvSpPr>
          <p:nvPr>
            <p:ph sz="quarter" idx="1"/>
          </p:nvPr>
        </p:nvSpPr>
        <p:spPr>
          <a:xfrm>
            <a:off x="914400" y="1447800"/>
            <a:ext cx="7772400" cy="4645496"/>
          </a:xfrm>
        </p:spPr>
        <p:txBody>
          <a:bodyPr>
            <a:normAutofit fontScale="77500" lnSpcReduction="20000"/>
          </a:bodyPr>
          <a:lstStyle/>
          <a:p>
            <a:r>
              <a:rPr lang="tr-TR" dirty="0" smtClean="0"/>
              <a:t>(</a:t>
            </a:r>
            <a:r>
              <a:rPr lang="tr-TR" dirty="0"/>
              <a:t>1) Ortaöğretim kurumları; </a:t>
            </a:r>
            <a:endParaRPr lang="tr-TR" dirty="0" smtClean="0"/>
          </a:p>
          <a:p>
            <a:r>
              <a:rPr lang="tr-TR" dirty="0" smtClean="0"/>
              <a:t>a</a:t>
            </a:r>
            <a:r>
              <a:rPr lang="tr-TR" dirty="0"/>
              <a:t>) Öğrencileri bedenî, zihnî, ahlâkî, manevî, sosyal ve kültürel nitelikler yönünden geliştirmeyi, demokrasi ve insan haklarına saygılı olmayı, çağımızın gerektirdiği bilgi ve becerilerle donatarak geleceğe hazırlamayı</a:t>
            </a:r>
            <a:r>
              <a:rPr lang="tr-TR" dirty="0" smtClean="0"/>
              <a:t>,</a:t>
            </a:r>
          </a:p>
          <a:p>
            <a:r>
              <a:rPr lang="tr-TR" dirty="0" smtClean="0"/>
              <a:t> </a:t>
            </a:r>
            <a:r>
              <a:rPr lang="tr-TR" dirty="0"/>
              <a:t>b) Öğrencileri ortaöğretim düzeyinde ortak bir genel kültür vererek yükseköğretime, mesleğe, hayata ve iş alanlarına hazırlamayı</a:t>
            </a:r>
            <a:r>
              <a:rPr lang="tr-TR" dirty="0" smtClean="0"/>
              <a:t>,</a:t>
            </a:r>
          </a:p>
          <a:p>
            <a:r>
              <a:rPr lang="tr-TR" dirty="0" smtClean="0"/>
              <a:t> </a:t>
            </a:r>
            <a:r>
              <a:rPr lang="tr-TR" dirty="0"/>
              <a:t>c) Eğitim ve istihdam ilişkilerinin Bakanlık ilke ve politikalarına uygun olarak sağlıklı, dengeli ve dinamik bir yapıya kavuşturulmasını, </a:t>
            </a:r>
            <a:endParaRPr lang="tr-TR" dirty="0" smtClean="0"/>
          </a:p>
          <a:p>
            <a:r>
              <a:rPr lang="tr-TR" dirty="0" smtClean="0"/>
              <a:t>ç</a:t>
            </a:r>
            <a:r>
              <a:rPr lang="tr-TR" dirty="0"/>
              <a:t>) Öğrencilerin öz güven, öz denetim ve sorumluluk duygularının geliştirilmesini</a:t>
            </a:r>
            <a:r>
              <a:rPr lang="tr-TR" dirty="0" smtClean="0"/>
              <a:t>,</a:t>
            </a:r>
          </a:p>
          <a:p>
            <a:r>
              <a:rPr lang="tr-TR" dirty="0" smtClean="0"/>
              <a:t> </a:t>
            </a:r>
            <a:r>
              <a:rPr lang="tr-TR" dirty="0"/>
              <a:t>d) Öğrencilere çalışma ve dayanışma alışkanlığı kazandırmayı, </a:t>
            </a:r>
            <a:endParaRPr lang="tr-TR" dirty="0" smtClean="0"/>
          </a:p>
          <a:p>
            <a:r>
              <a:rPr lang="tr-TR" dirty="0" smtClean="0"/>
              <a:t>e)Öğrencilerin </a:t>
            </a:r>
            <a:r>
              <a:rPr lang="tr-TR" dirty="0"/>
              <a:t>dünyadaki gelişme ve değişmeleri izleyebilecek düzeyde yabancı dil öğrenebilmelerini, </a:t>
            </a:r>
            <a:endParaRPr lang="tr-TR" dirty="0" smtClean="0"/>
          </a:p>
          <a:p>
            <a:r>
              <a:rPr lang="tr-TR" dirty="0"/>
              <a:t>f</a:t>
            </a:r>
            <a:r>
              <a:rPr lang="tr-TR" dirty="0" smtClean="0"/>
              <a:t>) </a:t>
            </a:r>
            <a:r>
              <a:rPr lang="tr-TR" dirty="0"/>
              <a:t>Öğrencilerin bilgi ve becerilerini kullanarak proje geliştirerek bilgi üretebilmelerini, ğ) Teknolojiden yararlanarak nitelikli eğitim verilmesini, </a:t>
            </a:r>
            <a:endParaRPr lang="tr-TR" dirty="0" smtClean="0"/>
          </a:p>
          <a:p>
            <a:r>
              <a:rPr lang="tr-TR" dirty="0" smtClean="0"/>
              <a:t>h</a:t>
            </a:r>
            <a:r>
              <a:rPr lang="tr-TR" dirty="0"/>
              <a:t>) Hayat boyu öğrenmenin bireylere benimsetilmesini, </a:t>
            </a:r>
            <a:endParaRPr lang="tr-TR" dirty="0"/>
          </a:p>
        </p:txBody>
      </p:sp>
    </p:spTree>
    <p:extLst>
      <p:ext uri="{BB962C8B-B14F-4D97-AF65-F5344CB8AC3E}">
        <p14:creationId xmlns:p14="http://schemas.microsoft.com/office/powerpoint/2010/main" val="3299249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ctr"/>
            <a:endParaRPr lang="tr-TR" dirty="0" smtClean="0"/>
          </a:p>
          <a:p>
            <a:pPr algn="ctr"/>
            <a:r>
              <a:rPr lang="tr-TR" dirty="0" smtClean="0"/>
              <a:t> </a:t>
            </a:r>
            <a:r>
              <a:rPr lang="tr-TR" dirty="0"/>
              <a:t>Öğretim yılı/eğitim ve öğretim yılı: Ders yılının başladığı tarihten ertesi ders yılının başladığı tarihe kadar geçen </a:t>
            </a:r>
            <a:r>
              <a:rPr lang="tr-TR" dirty="0" smtClean="0"/>
              <a:t>süreyi</a:t>
            </a:r>
          </a:p>
          <a:p>
            <a:pPr algn="ctr"/>
            <a:endParaRPr lang="tr-TR" dirty="0" smtClean="0"/>
          </a:p>
          <a:p>
            <a:pPr algn="ctr"/>
            <a:endParaRPr lang="tr-TR" dirty="0"/>
          </a:p>
          <a:p>
            <a:pPr algn="ctr"/>
            <a:r>
              <a:rPr lang="tr-TR" dirty="0" smtClean="0"/>
              <a:t>Ölçme </a:t>
            </a:r>
            <a:r>
              <a:rPr lang="tr-TR" dirty="0"/>
              <a:t>araçları: Öğrencilerin bilgi, beceri ve kazanımlarının ölçülmesinde başvurulacak yazılı ve uygulamalı sınavlar, performans çalışması ve </a:t>
            </a:r>
            <a:r>
              <a:rPr lang="tr-TR" dirty="0" smtClean="0"/>
              <a:t>projeyi ifade eder.</a:t>
            </a:r>
            <a:endParaRPr lang="tr-TR" dirty="0"/>
          </a:p>
        </p:txBody>
      </p:sp>
    </p:spTree>
    <p:extLst>
      <p:ext uri="{BB962C8B-B14F-4D97-AF65-F5344CB8AC3E}">
        <p14:creationId xmlns:p14="http://schemas.microsoft.com/office/powerpoint/2010/main" val="4017588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a:t>Öğrenci </a:t>
            </a:r>
            <a:r>
              <a:rPr lang="tr-TR" dirty="0" smtClean="0"/>
              <a:t>velisi kimdir</a:t>
            </a:r>
            <a:endParaRPr lang="tr-TR" dirty="0"/>
          </a:p>
        </p:txBody>
      </p:sp>
      <p:sp>
        <p:nvSpPr>
          <p:cNvPr id="3" name="İçerik Yer Tutucusu 2"/>
          <p:cNvSpPr>
            <a:spLocks noGrp="1"/>
          </p:cNvSpPr>
          <p:nvPr>
            <p:ph sz="quarter" idx="1"/>
          </p:nvPr>
        </p:nvSpPr>
        <p:spPr/>
        <p:txBody>
          <a:bodyPr/>
          <a:lstStyle/>
          <a:p>
            <a:pPr algn="ctr"/>
            <a:endParaRPr lang="tr-TR" dirty="0" smtClean="0"/>
          </a:p>
          <a:p>
            <a:pPr algn="ctr"/>
            <a:r>
              <a:rPr lang="tr-TR" dirty="0" smtClean="0"/>
              <a:t> </a:t>
            </a:r>
            <a:r>
              <a:rPr lang="tr-TR" dirty="0"/>
              <a:t>Öğrenci velisi</a:t>
            </a:r>
            <a:r>
              <a:rPr lang="tr-TR" dirty="0" smtClean="0"/>
              <a:t>,</a:t>
            </a:r>
          </a:p>
          <a:p>
            <a:pPr marL="0" indent="0" algn="ctr">
              <a:buNone/>
            </a:pPr>
            <a:r>
              <a:rPr lang="tr-TR" dirty="0" smtClean="0"/>
              <a:t> </a:t>
            </a:r>
            <a:r>
              <a:rPr lang="tr-TR" dirty="0"/>
              <a:t>öğrencinin anne, baba veya yasal sorumluluğunu üstlenen kişi olup eğitim ve öğretim süresince her öğrencinin bir velisi bulunur</a:t>
            </a:r>
          </a:p>
          <a:p>
            <a:endParaRPr lang="tr-TR" dirty="0"/>
          </a:p>
        </p:txBody>
      </p:sp>
    </p:spTree>
    <p:extLst>
      <p:ext uri="{BB962C8B-B14F-4D97-AF65-F5344CB8AC3E}">
        <p14:creationId xmlns:p14="http://schemas.microsoft.com/office/powerpoint/2010/main" val="1014344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620688"/>
            <a:ext cx="7772400" cy="1143000"/>
          </a:xfrm>
          <a:solidFill>
            <a:srgbClr val="FFC000"/>
          </a:solidFill>
        </p:spPr>
        <p:txBody>
          <a:bodyPr>
            <a:normAutofit fontScale="90000"/>
          </a:bodyPr>
          <a:lstStyle/>
          <a:p>
            <a:r>
              <a:rPr lang="tr-TR" dirty="0" smtClean="0"/>
              <a:t/>
            </a:r>
            <a:br>
              <a:rPr lang="tr-TR" dirty="0" smtClean="0"/>
            </a:br>
            <a:r>
              <a:rPr lang="tr-TR" dirty="0" smtClean="0"/>
              <a:t>Geç </a:t>
            </a:r>
            <a:r>
              <a:rPr lang="tr-TR" dirty="0"/>
              <a:t>Gelme, Devamsızlık </a:t>
            </a:r>
            <a:r>
              <a:rPr lang="tr-TR" dirty="0" smtClean="0"/>
              <a:t/>
            </a:r>
            <a:br>
              <a:rPr lang="tr-TR" dirty="0" smtClean="0"/>
            </a:br>
            <a:r>
              <a:rPr lang="tr-TR" dirty="0" smtClean="0"/>
              <a:t>ve </a:t>
            </a:r>
            <a:r>
              <a:rPr lang="tr-TR" dirty="0"/>
              <a:t>İlişik Kesme Geç gelme</a:t>
            </a:r>
            <a:endParaRPr lang="tr-TR" dirty="0"/>
          </a:p>
        </p:txBody>
      </p:sp>
      <p:sp>
        <p:nvSpPr>
          <p:cNvPr id="3" name="İçerik Yer Tutucusu 2"/>
          <p:cNvSpPr>
            <a:spLocks noGrp="1"/>
          </p:cNvSpPr>
          <p:nvPr>
            <p:ph sz="quarter" idx="1"/>
          </p:nvPr>
        </p:nvSpPr>
        <p:spPr/>
        <p:txBody>
          <a:bodyPr/>
          <a:lstStyle/>
          <a:p>
            <a:endParaRPr lang="tr-TR" dirty="0" smtClean="0"/>
          </a:p>
          <a:p>
            <a:endParaRPr lang="tr-TR" dirty="0"/>
          </a:p>
          <a:p>
            <a:pPr algn="ctr"/>
            <a:r>
              <a:rPr lang="tr-TR" dirty="0" smtClean="0"/>
              <a:t>Geç </a:t>
            </a:r>
            <a:r>
              <a:rPr lang="tr-TR" dirty="0"/>
              <a:t>gelme birinci ders saati için belirlenen süre ile sınırlıdır. Ancak her beş defa geç kalma yarım gün devamsızlıktan sayılır</a:t>
            </a:r>
            <a:r>
              <a:rPr lang="tr-TR" dirty="0" smtClean="0"/>
              <a:t>.</a:t>
            </a:r>
          </a:p>
          <a:p>
            <a:pPr marL="0" indent="0" algn="ctr">
              <a:buNone/>
            </a:pPr>
            <a:r>
              <a:rPr lang="tr-TR" dirty="0"/>
              <a:t> </a:t>
            </a:r>
            <a:r>
              <a:rPr lang="tr-TR" dirty="0" smtClean="0"/>
              <a:t>   </a:t>
            </a:r>
            <a:r>
              <a:rPr lang="tr-TR" dirty="0"/>
              <a:t>Bu sürenin dışındaki geç gelmeler devamsızlıktan sayılır</a:t>
            </a:r>
            <a:r>
              <a:rPr lang="tr-TR" dirty="0" smtClean="0"/>
              <a:t>.</a:t>
            </a:r>
          </a:p>
          <a:p>
            <a:pPr marL="0" indent="0" algn="ctr">
              <a:buNone/>
            </a:pPr>
            <a:r>
              <a:rPr lang="tr-TR" dirty="0"/>
              <a:t> </a:t>
            </a:r>
            <a:r>
              <a:rPr lang="tr-TR" dirty="0" smtClean="0"/>
              <a:t>   Geç </a:t>
            </a:r>
            <a:r>
              <a:rPr lang="tr-TR" dirty="0"/>
              <a:t>gelen öğrencilerin derse alınma şekli ve süresi ders yılı </a:t>
            </a:r>
            <a:r>
              <a:rPr lang="tr-TR" dirty="0" smtClean="0"/>
              <a:t>  başında </a:t>
            </a:r>
            <a:r>
              <a:rPr lang="tr-TR" dirty="0"/>
              <a:t>öğretmenler kurulunca kararlaştırılarak veli ve öğrencilere duyurulur</a:t>
            </a:r>
            <a:endParaRPr lang="tr-TR" dirty="0"/>
          </a:p>
        </p:txBody>
      </p:sp>
    </p:spTree>
    <p:extLst>
      <p:ext uri="{BB962C8B-B14F-4D97-AF65-F5344CB8AC3E}">
        <p14:creationId xmlns:p14="http://schemas.microsoft.com/office/powerpoint/2010/main" val="3898369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normAutofit/>
          </a:bodyPr>
          <a:lstStyle/>
          <a:p>
            <a:r>
              <a:rPr lang="tr-TR" dirty="0"/>
              <a:t>Devam-devamsızlık ve ilişik </a:t>
            </a:r>
            <a:r>
              <a:rPr lang="tr-TR" dirty="0" smtClean="0"/>
              <a:t>kesme</a:t>
            </a:r>
            <a:endParaRPr lang="tr-TR" dirty="0"/>
          </a:p>
        </p:txBody>
      </p:sp>
      <p:sp>
        <p:nvSpPr>
          <p:cNvPr id="3" name="İçerik Yer Tutucusu 2"/>
          <p:cNvSpPr>
            <a:spLocks noGrp="1"/>
          </p:cNvSpPr>
          <p:nvPr>
            <p:ph sz="quarter" idx="1"/>
          </p:nvPr>
        </p:nvSpPr>
        <p:spPr/>
        <p:txBody>
          <a:bodyPr>
            <a:normAutofit lnSpcReduction="10000"/>
          </a:bodyPr>
          <a:lstStyle/>
          <a:p>
            <a:pPr algn="ctr"/>
            <a:r>
              <a:rPr lang="tr-TR" dirty="0" smtClean="0"/>
              <a:t> </a:t>
            </a:r>
            <a:r>
              <a:rPr lang="tr-TR" dirty="0">
                <a:solidFill>
                  <a:srgbClr val="00B050"/>
                </a:solidFill>
              </a:rPr>
              <a:t>Okula devam zorunludur</a:t>
            </a:r>
            <a:r>
              <a:rPr lang="tr-TR" dirty="0" smtClean="0"/>
              <a:t>.</a:t>
            </a:r>
            <a:r>
              <a:rPr lang="tr-TR" dirty="0"/>
              <a:t> Veliler, öğrencilerinin okula devamını sağlamakla </a:t>
            </a:r>
            <a:r>
              <a:rPr lang="tr-TR" dirty="0" smtClean="0"/>
              <a:t>yükümlüdürler.</a:t>
            </a:r>
          </a:p>
          <a:p>
            <a:pPr algn="ctr"/>
            <a:endParaRPr lang="tr-TR" dirty="0" smtClean="0"/>
          </a:p>
          <a:p>
            <a:pPr algn="ctr"/>
            <a:r>
              <a:rPr lang="tr-TR" dirty="0">
                <a:solidFill>
                  <a:srgbClr val="00B050"/>
                </a:solidFill>
              </a:rPr>
              <a:t>Devamsızlık süresi </a:t>
            </a:r>
            <a:r>
              <a:rPr lang="tr-TR" dirty="0"/>
              <a:t>özürsüz 10 günü, toplamda 30 günü aşan öğrenciler, ders puanları ne olursa olsun başarısız sayılır ve durumları yazılı olarak velilerine bildirilir</a:t>
            </a:r>
            <a:r>
              <a:rPr lang="tr-TR" dirty="0" smtClean="0"/>
              <a:t>.</a:t>
            </a:r>
          </a:p>
          <a:p>
            <a:pPr algn="ctr"/>
            <a:endParaRPr lang="tr-TR" dirty="0"/>
          </a:p>
          <a:p>
            <a:pPr algn="ctr"/>
            <a:r>
              <a:rPr lang="tr-TR" dirty="0"/>
              <a:t>Öğrencinin devamsızlık yaptığı süreye ilişkin özür belgesi veya yazılı veli beyanı, özür gününü takip eden en geç 5 iş günü içinde okul yönetimine velisi tarafından verilir ve e-Okul sistemine işlenir</a:t>
            </a:r>
            <a:endParaRPr lang="tr-TR" dirty="0"/>
          </a:p>
        </p:txBody>
      </p:sp>
    </p:spTree>
    <p:extLst>
      <p:ext uri="{BB962C8B-B14F-4D97-AF65-F5344CB8AC3E}">
        <p14:creationId xmlns:p14="http://schemas.microsoft.com/office/powerpoint/2010/main" val="1849345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normAutofit fontScale="90000"/>
          </a:bodyPr>
          <a:lstStyle/>
          <a:p>
            <a:pPr algn="ctr"/>
            <a:r>
              <a:rPr lang="tr-TR" dirty="0"/>
              <a:t>Ölçme ve </a:t>
            </a:r>
            <a:r>
              <a:rPr lang="tr-TR" dirty="0" smtClean="0"/>
              <a:t>Değerlendirmenin </a:t>
            </a:r>
            <a:r>
              <a:rPr lang="tr-TR" dirty="0"/>
              <a:t>genel esasları </a:t>
            </a:r>
            <a:endParaRPr lang="tr-TR" dirty="0"/>
          </a:p>
        </p:txBody>
      </p:sp>
      <p:sp>
        <p:nvSpPr>
          <p:cNvPr id="3" name="İçerik Yer Tutucusu 2"/>
          <p:cNvSpPr>
            <a:spLocks noGrp="1"/>
          </p:cNvSpPr>
          <p:nvPr>
            <p:ph sz="quarter" idx="1"/>
          </p:nvPr>
        </p:nvSpPr>
        <p:spPr/>
        <p:txBody>
          <a:bodyPr/>
          <a:lstStyle/>
          <a:p>
            <a:pPr algn="ctr"/>
            <a:r>
              <a:rPr lang="tr-TR" dirty="0"/>
              <a:t>1) Öğrenci başarısının ölçme ve değerlendirilmesinde aşağıdaki esaslar gözetilir</a:t>
            </a:r>
            <a:r>
              <a:rPr lang="tr-TR" dirty="0" smtClean="0"/>
              <a:t>.</a:t>
            </a:r>
          </a:p>
          <a:p>
            <a:pPr marL="0" indent="0" algn="ctr">
              <a:buNone/>
            </a:pPr>
            <a:endParaRPr lang="tr-TR" dirty="0" smtClean="0"/>
          </a:p>
          <a:p>
            <a:pPr algn="ctr"/>
            <a:r>
              <a:rPr lang="tr-TR" dirty="0" smtClean="0"/>
              <a:t> </a:t>
            </a:r>
            <a:r>
              <a:rPr lang="tr-TR" dirty="0"/>
              <a:t>a) Ders yılı, ölçme ve değerlendirme bakımından birbirini tamamlayan iki dönemden oluşur. </a:t>
            </a:r>
            <a:endParaRPr lang="tr-TR" dirty="0" smtClean="0"/>
          </a:p>
          <a:p>
            <a:pPr algn="ctr"/>
            <a:r>
              <a:rPr lang="tr-TR" dirty="0" smtClean="0"/>
              <a:t>b</a:t>
            </a:r>
            <a:r>
              <a:rPr lang="tr-TR" dirty="0"/>
              <a:t>) </a:t>
            </a:r>
            <a:r>
              <a:rPr lang="tr-TR" dirty="0" smtClean="0"/>
              <a:t>Öğrencilerin </a:t>
            </a:r>
            <a:r>
              <a:rPr lang="tr-TR" dirty="0"/>
              <a:t>başarısı; öğretim programı öğrenme kazanımları esas alınarak dersin özelliğine göre yazılı sınavlar, uygulamalı sınavlar, performans çalışmaları ve projeler ile işletmelerde beceri eğitiminde/stajda alınan puanlara göre tespit edilir.</a:t>
            </a:r>
          </a:p>
          <a:p>
            <a:endParaRPr lang="tr-TR" dirty="0"/>
          </a:p>
        </p:txBody>
      </p:sp>
    </p:spTree>
    <p:extLst>
      <p:ext uri="{BB962C8B-B14F-4D97-AF65-F5344CB8AC3E}">
        <p14:creationId xmlns:p14="http://schemas.microsoft.com/office/powerpoint/2010/main" val="2172912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lstStyle/>
          <a:p>
            <a:r>
              <a:rPr lang="tr-TR" dirty="0"/>
              <a:t>Puanla değerlendirme</a:t>
            </a:r>
          </a:p>
        </p:txBody>
      </p:sp>
      <p:sp>
        <p:nvSpPr>
          <p:cNvPr id="3" name="İçerik Yer Tutucusu 2"/>
          <p:cNvSpPr>
            <a:spLocks noGrp="1"/>
          </p:cNvSpPr>
          <p:nvPr>
            <p:ph sz="quarter" idx="1"/>
          </p:nvPr>
        </p:nvSpPr>
        <p:spPr/>
        <p:txBody>
          <a:bodyPr/>
          <a:lstStyle/>
          <a:p>
            <a:pPr algn="ctr"/>
            <a:r>
              <a:rPr lang="tr-TR" dirty="0" smtClean="0"/>
              <a:t>(</a:t>
            </a:r>
            <a:r>
              <a:rPr lang="tr-TR" dirty="0"/>
              <a:t>1) Sınav, performans çalışması, proje ve uygulamalar 100 tam puan üzerinden değerlendirilir</a:t>
            </a:r>
            <a:r>
              <a:rPr lang="tr-TR" dirty="0" smtClean="0"/>
              <a:t>.</a:t>
            </a:r>
          </a:p>
          <a:p>
            <a:pPr marL="0" indent="0" algn="ctr">
              <a:buNone/>
            </a:pPr>
            <a:r>
              <a:rPr lang="tr-TR" dirty="0" smtClean="0"/>
              <a:t>. </a:t>
            </a:r>
            <a:r>
              <a:rPr lang="tr-TR" dirty="0"/>
              <a:t>(2) Puan değerleri ve dereceleri aşağıdaki gibidir. </a:t>
            </a:r>
            <a:endParaRPr lang="tr-TR" dirty="0" smtClean="0"/>
          </a:p>
          <a:p>
            <a:pPr marL="0" indent="0" algn="ctr">
              <a:buNone/>
            </a:pPr>
            <a:r>
              <a:rPr lang="tr-TR" dirty="0" smtClean="0"/>
              <a:t>Puan </a:t>
            </a:r>
            <a:r>
              <a:rPr lang="tr-TR" dirty="0"/>
              <a:t>Derece </a:t>
            </a:r>
            <a:endParaRPr lang="tr-TR" dirty="0" smtClean="0"/>
          </a:p>
          <a:p>
            <a:pPr marL="0" indent="0" algn="ctr">
              <a:buNone/>
            </a:pPr>
            <a:r>
              <a:rPr lang="tr-TR" dirty="0" smtClean="0">
                <a:solidFill>
                  <a:srgbClr val="00B050"/>
                </a:solidFill>
              </a:rPr>
              <a:t>   85,00 – 100	             Pekiyi                                                                   </a:t>
            </a:r>
            <a:r>
              <a:rPr lang="tr-TR" dirty="0" smtClean="0">
                <a:solidFill>
                  <a:srgbClr val="00B0F0"/>
                </a:solidFill>
              </a:rPr>
              <a:t>70,00 </a:t>
            </a:r>
            <a:r>
              <a:rPr lang="tr-TR" dirty="0">
                <a:solidFill>
                  <a:srgbClr val="00B0F0"/>
                </a:solidFill>
              </a:rPr>
              <a:t>- </a:t>
            </a:r>
            <a:r>
              <a:rPr lang="tr-TR" dirty="0" smtClean="0">
                <a:solidFill>
                  <a:srgbClr val="00B0F0"/>
                </a:solidFill>
              </a:rPr>
              <a:t>84,99   	 </a:t>
            </a:r>
            <a:r>
              <a:rPr lang="tr-TR" dirty="0">
                <a:solidFill>
                  <a:srgbClr val="00B0F0"/>
                </a:solidFill>
              </a:rPr>
              <a:t>İyi </a:t>
            </a:r>
            <a:endParaRPr lang="tr-TR" dirty="0" smtClean="0">
              <a:solidFill>
                <a:srgbClr val="00B0F0"/>
              </a:solidFill>
            </a:endParaRPr>
          </a:p>
          <a:p>
            <a:pPr marL="0" indent="0" algn="ctr">
              <a:buNone/>
            </a:pPr>
            <a:r>
              <a:rPr lang="tr-TR" dirty="0" smtClean="0">
                <a:solidFill>
                  <a:srgbClr val="FFC000"/>
                </a:solidFill>
              </a:rPr>
              <a:t>60,00 </a:t>
            </a:r>
            <a:r>
              <a:rPr lang="tr-TR" dirty="0">
                <a:solidFill>
                  <a:srgbClr val="FFC000"/>
                </a:solidFill>
              </a:rPr>
              <a:t>- </a:t>
            </a:r>
            <a:r>
              <a:rPr lang="tr-TR" dirty="0" smtClean="0">
                <a:solidFill>
                  <a:srgbClr val="FFC000"/>
                </a:solidFill>
              </a:rPr>
              <a:t>69,99    	Orta</a:t>
            </a:r>
          </a:p>
          <a:p>
            <a:pPr marL="0" indent="0" algn="ctr">
              <a:buNone/>
            </a:pPr>
            <a:r>
              <a:rPr lang="tr-TR" dirty="0" smtClean="0"/>
              <a:t> </a:t>
            </a:r>
            <a:r>
              <a:rPr lang="tr-TR" dirty="0">
                <a:solidFill>
                  <a:srgbClr val="7030A0"/>
                </a:solidFill>
              </a:rPr>
              <a:t>50,00 - 59,99 </a:t>
            </a:r>
            <a:r>
              <a:rPr lang="tr-TR" dirty="0" smtClean="0">
                <a:solidFill>
                  <a:srgbClr val="7030A0"/>
                </a:solidFill>
              </a:rPr>
              <a:t> 	Geçer </a:t>
            </a:r>
          </a:p>
          <a:p>
            <a:pPr marL="0" indent="0" algn="ctr">
              <a:buNone/>
            </a:pPr>
            <a:r>
              <a:rPr lang="tr-TR" dirty="0" smtClean="0">
                <a:solidFill>
                  <a:srgbClr val="FF0000"/>
                </a:solidFill>
              </a:rPr>
              <a:t>   0 </a:t>
            </a:r>
            <a:r>
              <a:rPr lang="tr-TR" dirty="0">
                <a:solidFill>
                  <a:srgbClr val="FF0000"/>
                </a:solidFill>
              </a:rPr>
              <a:t>- 49,99 </a:t>
            </a:r>
            <a:r>
              <a:rPr lang="tr-TR" dirty="0" smtClean="0">
                <a:solidFill>
                  <a:srgbClr val="FF0000"/>
                </a:solidFill>
              </a:rPr>
              <a:t>	            Geçmez</a:t>
            </a:r>
            <a:endParaRPr lang="tr-TR" dirty="0">
              <a:solidFill>
                <a:srgbClr val="FF0000"/>
              </a:solidFill>
            </a:endParaRPr>
          </a:p>
          <a:p>
            <a:endParaRPr lang="tr-TR" dirty="0"/>
          </a:p>
        </p:txBody>
      </p:sp>
    </p:spTree>
    <p:extLst>
      <p:ext uri="{BB962C8B-B14F-4D97-AF65-F5344CB8AC3E}">
        <p14:creationId xmlns:p14="http://schemas.microsoft.com/office/powerpoint/2010/main" val="2483959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75</TotalTime>
  <Words>1561</Words>
  <Application>Microsoft Office PowerPoint</Application>
  <PresentationFormat>Ekran Gösterisi (4:3)</PresentationFormat>
  <Paragraphs>144</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Hisse Senedi</vt:lpstr>
      <vt:lpstr>Öğrenciyi İlgilendiren Yönetmelik Maddeleri</vt:lpstr>
      <vt:lpstr>PowerPoint Sunusu</vt:lpstr>
      <vt:lpstr>Ortaöğretim kurumlarının amaçları</vt:lpstr>
      <vt:lpstr>PowerPoint Sunusu</vt:lpstr>
      <vt:lpstr>Öğrenci velisi kimdir</vt:lpstr>
      <vt:lpstr> Geç Gelme, Devamsızlık  ve İlişik Kesme Geç gelme</vt:lpstr>
      <vt:lpstr>Devam-devamsızlık ve ilişik kesme</vt:lpstr>
      <vt:lpstr>Ölçme ve Değerlendirmenin genel esasları </vt:lpstr>
      <vt:lpstr>Puanla değerlendirme</vt:lpstr>
      <vt:lpstr>Sınavlara katılmayanlar (özürlü)</vt:lpstr>
      <vt:lpstr>Sınava Katılmayanlar (özürsüz)</vt:lpstr>
      <vt:lpstr>Dikkat !!!!!!!!!!</vt:lpstr>
      <vt:lpstr>Ders yılı sonunda herhangi bir dersten başarılı sayılma</vt:lpstr>
      <vt:lpstr>Doğrudan sınıf geçme</vt:lpstr>
      <vt:lpstr>Sorumlu olarak sınıf geçme ve sorumluluğun kalkması</vt:lpstr>
      <vt:lpstr>Sınıf tekrarı ve öğrenim hakkı</vt:lpstr>
      <vt:lpstr>Okul birincilerinin tespiti</vt:lpstr>
      <vt:lpstr>Öğrencilerin ödüllendirilmesi</vt:lpstr>
      <vt:lpstr>   Teşekkür, takdir ve üstün başarı belgesi ile ödüllendirme  </vt:lpstr>
      <vt:lpstr>Öğrencilerin uyacakları kurallar ve öğrencilerden beklenen davranışlar </vt:lpstr>
      <vt:lpstr>PowerPoint Sunusu</vt:lpstr>
      <vt:lpstr>PowerPoint Sunusu</vt:lpstr>
      <vt:lpstr>Disiplin cezaları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Öğrenciyi İlgilendiren Yönetmelik Maddeleri</dc:title>
  <dc:creator>imge</dc:creator>
  <cp:lastModifiedBy>Microsoft</cp:lastModifiedBy>
  <cp:revision>9</cp:revision>
  <dcterms:created xsi:type="dcterms:W3CDTF">2020-10-14T06:46:31Z</dcterms:created>
  <dcterms:modified xsi:type="dcterms:W3CDTF">2020-10-14T08:13:50Z</dcterms:modified>
</cp:coreProperties>
</file>