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5" r:id="rId4"/>
    <p:sldId id="264" r:id="rId5"/>
    <p:sldId id="258" r:id="rId6"/>
    <p:sldId id="266" r:id="rId7"/>
    <p:sldId id="267" r:id="rId8"/>
    <p:sldId id="268" r:id="rId9"/>
    <p:sldId id="261" r:id="rId10"/>
    <p:sldId id="269" r:id="rId11"/>
    <p:sldId id="262" r:id="rId12"/>
    <p:sldId id="270" r:id="rId13"/>
    <p:sldId id="263" r:id="rId14"/>
    <p:sldId id="306" r:id="rId15"/>
    <p:sldId id="307" r:id="rId16"/>
    <p:sldId id="272" r:id="rId17"/>
    <p:sldId id="273" r:id="rId18"/>
    <p:sldId id="274" r:id="rId19"/>
    <p:sldId id="275" r:id="rId20"/>
    <p:sldId id="302" r:id="rId21"/>
    <p:sldId id="276" r:id="rId22"/>
    <p:sldId id="298" r:id="rId23"/>
    <p:sldId id="277" r:id="rId24"/>
    <p:sldId id="278" r:id="rId25"/>
    <p:sldId id="303" r:id="rId26"/>
    <p:sldId id="279" r:id="rId27"/>
    <p:sldId id="280" r:id="rId28"/>
    <p:sldId id="281" r:id="rId29"/>
    <p:sldId id="304" r:id="rId30"/>
    <p:sldId id="282" r:id="rId31"/>
    <p:sldId id="283" r:id="rId32"/>
    <p:sldId id="285" r:id="rId33"/>
    <p:sldId id="284" r:id="rId34"/>
    <p:sldId id="286" r:id="rId35"/>
    <p:sldId id="287" r:id="rId36"/>
    <p:sldId id="288" r:id="rId37"/>
    <p:sldId id="309" r:id="rId38"/>
    <p:sldId id="289" r:id="rId39"/>
    <p:sldId id="311" r:id="rId40"/>
    <p:sldId id="290" r:id="rId41"/>
    <p:sldId id="291" r:id="rId42"/>
    <p:sldId id="292" r:id="rId43"/>
    <p:sldId id="293" r:id="rId44"/>
    <p:sldId id="308" r:id="rId45"/>
    <p:sldId id="294" r:id="rId46"/>
    <p:sldId id="295" r:id="rId47"/>
    <p:sldId id="296"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1B6767D-D5C9-49E6-B55A-CE27BEB4B916}" type="datetimeFigureOut">
              <a:rPr lang="tr-TR" smtClean="0"/>
              <a:pPr/>
              <a:t>27.10.2020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596146-BAB9-41C9-A2F8-17C37EF6294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B6767D-D5C9-49E6-B55A-CE27BEB4B916}" type="datetimeFigureOut">
              <a:rPr lang="tr-TR" smtClean="0"/>
              <a:pPr/>
              <a:t>27.10.2020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596146-BAB9-41C9-A2F8-17C37EF6294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B6767D-D5C9-49E6-B55A-CE27BEB4B916}" type="datetimeFigureOut">
              <a:rPr lang="tr-TR" smtClean="0"/>
              <a:pPr/>
              <a:t>27.10.2020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596146-BAB9-41C9-A2F8-17C37EF6294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B6767D-D5C9-49E6-B55A-CE27BEB4B916}" type="datetimeFigureOut">
              <a:rPr lang="tr-TR" smtClean="0"/>
              <a:pPr/>
              <a:t>27.10.2020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596146-BAB9-41C9-A2F8-17C37EF6294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1B6767D-D5C9-49E6-B55A-CE27BEB4B916}" type="datetimeFigureOut">
              <a:rPr lang="tr-TR" smtClean="0"/>
              <a:pPr/>
              <a:t>27.10.2020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596146-BAB9-41C9-A2F8-17C37EF6294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1B6767D-D5C9-49E6-B55A-CE27BEB4B916}" type="datetimeFigureOut">
              <a:rPr lang="tr-TR" smtClean="0"/>
              <a:pPr/>
              <a:t>27.10.2020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596146-BAB9-41C9-A2F8-17C37EF6294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1B6767D-D5C9-49E6-B55A-CE27BEB4B916}" type="datetimeFigureOut">
              <a:rPr lang="tr-TR" smtClean="0"/>
              <a:pPr/>
              <a:t>27.10.2020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4596146-BAB9-41C9-A2F8-17C37EF6294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1B6767D-D5C9-49E6-B55A-CE27BEB4B916}" type="datetimeFigureOut">
              <a:rPr lang="tr-TR" smtClean="0"/>
              <a:pPr/>
              <a:t>27.10.2020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4596146-BAB9-41C9-A2F8-17C37EF6294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1B6767D-D5C9-49E6-B55A-CE27BEB4B916}" type="datetimeFigureOut">
              <a:rPr lang="tr-TR" smtClean="0"/>
              <a:pPr/>
              <a:t>27.10.2020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4596146-BAB9-41C9-A2F8-17C37EF6294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1B6767D-D5C9-49E6-B55A-CE27BEB4B916}" type="datetimeFigureOut">
              <a:rPr lang="tr-TR" smtClean="0"/>
              <a:pPr/>
              <a:t>27.10.2020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596146-BAB9-41C9-A2F8-17C37EF6294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1B6767D-D5C9-49E6-B55A-CE27BEB4B916}" type="datetimeFigureOut">
              <a:rPr lang="tr-TR" smtClean="0"/>
              <a:pPr/>
              <a:t>27.10.2020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596146-BAB9-41C9-A2F8-17C37EF6294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6767D-D5C9-49E6-B55A-CE27BEB4B916}" type="datetimeFigureOut">
              <a:rPr lang="tr-TR" smtClean="0"/>
              <a:pPr/>
              <a:t>27.10.2020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96146-BAB9-41C9-A2F8-17C37EF6294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2276872"/>
            <a:ext cx="7772400" cy="1071569"/>
          </a:xfrm>
        </p:spPr>
        <p:txBody>
          <a:bodyPr/>
          <a:lstStyle/>
          <a:p>
            <a:r>
              <a:rPr lang="tr-TR" b="1" dirty="0" smtClean="0">
                <a:solidFill>
                  <a:srgbClr val="FF0000"/>
                </a:solidFill>
                <a:effectLst>
                  <a:outerShdw blurRad="38100" dist="38100" dir="2700000" algn="tl">
                    <a:srgbClr val="000000">
                      <a:alpha val="43137"/>
                    </a:srgbClr>
                  </a:outerShdw>
                </a:effectLst>
              </a:rPr>
              <a:t>ÇATIŞMA ÇÖZME BECERİLERİ</a:t>
            </a:r>
            <a:endParaRPr lang="tr-TR"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571480"/>
            <a:ext cx="8229600" cy="5554683"/>
          </a:xfrm>
        </p:spPr>
        <p:txBody>
          <a:bodyPr>
            <a:normAutofit lnSpcReduction="10000"/>
          </a:bodyPr>
          <a:lstStyle/>
          <a:p>
            <a:pPr algn="ctr">
              <a:buNone/>
            </a:pPr>
            <a:r>
              <a:rPr lang="tr-TR" sz="14900" b="1" dirty="0" smtClean="0">
                <a:solidFill>
                  <a:srgbClr val="FF0000"/>
                </a:solidFill>
              </a:rPr>
              <a:t>Yanlış</a:t>
            </a:r>
            <a:r>
              <a:rPr lang="tr-TR" sz="14900" b="1" dirty="0" smtClean="0"/>
              <a:t> </a:t>
            </a:r>
          </a:p>
          <a:p>
            <a:pPr algn="ctr">
              <a:buNone/>
            </a:pPr>
            <a:r>
              <a:rPr lang="tr-TR" sz="4400" dirty="0" smtClean="0">
                <a:solidFill>
                  <a:srgbClr val="002060"/>
                </a:solidFill>
              </a:rPr>
              <a:t>çatışma çözme becerilerini kullanarak kavgadan kaçınmak korkaklık ya da zayıflık değil, aksine sağduyulu ve akıllıca bir davranıştır. </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3" name="2 İçerik Yer Tutucusu"/>
          <p:cNvSpPr>
            <a:spLocks noGrp="1"/>
          </p:cNvSpPr>
          <p:nvPr>
            <p:ph idx="1"/>
          </p:nvPr>
        </p:nvSpPr>
        <p:spPr>
          <a:xfrm>
            <a:off x="457200" y="500042"/>
            <a:ext cx="8229600" cy="5626121"/>
          </a:xfrm>
        </p:spPr>
        <p:txBody>
          <a:bodyPr>
            <a:normAutofit lnSpcReduction="10000"/>
          </a:bodyPr>
          <a:lstStyle/>
          <a:p>
            <a:pPr algn="ctr">
              <a:buNone/>
            </a:pPr>
            <a:r>
              <a:rPr lang="tr-TR" sz="8000" dirty="0" smtClean="0">
                <a:solidFill>
                  <a:srgbClr val="002060"/>
                </a:solidFill>
              </a:rPr>
              <a:t>Yakın arkadaşlıklar arasında anlaşmazlıklar ya da çatışmalar olmaz.</a:t>
            </a:r>
          </a:p>
          <a:p>
            <a:pPr>
              <a:buNone/>
            </a:pPr>
            <a:endParaRPr lang="tr-TR"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500042"/>
            <a:ext cx="8229600" cy="5929354"/>
          </a:xfrm>
        </p:spPr>
        <p:txBody>
          <a:bodyPr>
            <a:normAutofit lnSpcReduction="10000"/>
          </a:bodyPr>
          <a:lstStyle/>
          <a:p>
            <a:pPr algn="ctr">
              <a:buNone/>
            </a:pPr>
            <a:r>
              <a:rPr lang="tr-TR" sz="11500" b="1" dirty="0" smtClean="0">
                <a:solidFill>
                  <a:srgbClr val="FF0000"/>
                </a:solidFill>
              </a:rPr>
              <a:t>Yanlış</a:t>
            </a:r>
          </a:p>
          <a:p>
            <a:endParaRPr lang="tr-TR" dirty="0" smtClean="0"/>
          </a:p>
          <a:p>
            <a:pPr algn="ctr">
              <a:buNone/>
            </a:pPr>
            <a:r>
              <a:rPr lang="tr-TR" sz="4800" dirty="0" smtClean="0">
                <a:solidFill>
                  <a:srgbClr val="002060"/>
                </a:solidFill>
              </a:rPr>
              <a:t> Yakın arkadaşların da ihtiyaçları, fikirleri ve değerleri zaman zaman çatışabilir. Önemli olan bu çatışmaları etkin bir biçimde çözebilmektir.</a:t>
            </a:r>
            <a:r>
              <a:rPr lang="tr-TR" dirty="0" smtClean="0">
                <a:solidFill>
                  <a:srgbClr val="002060"/>
                </a:solidFill>
              </a:rPr>
              <a:t> </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r>
              <a:rPr lang="tr-TR" sz="6400" dirty="0" smtClean="0">
                <a:solidFill>
                  <a:schemeClr val="accent6">
                    <a:lumMod val="50000"/>
                  </a:schemeClr>
                </a:solidFill>
              </a:rPr>
              <a:t>Çatışmaları etkili bir biçimde çözmek mümkündür. </a:t>
            </a:r>
          </a:p>
          <a:p>
            <a:endParaRPr lang="tr-TR" dirty="0"/>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Her sorunun birden fazla çözüm yolu olabilir,</a:t>
            </a:r>
            <a:br>
              <a:rPr lang="tr-TR" dirty="0" smtClean="0">
                <a:solidFill>
                  <a:srgbClr val="FF0000"/>
                </a:solidFill>
              </a:rPr>
            </a:br>
            <a:r>
              <a:rPr lang="tr-TR" dirty="0" smtClean="0">
                <a:solidFill>
                  <a:srgbClr val="FF0000"/>
                </a:solidFill>
              </a:rPr>
              <a:t> </a:t>
            </a:r>
            <a:r>
              <a:rPr lang="tr-TR" dirty="0" smtClean="0">
                <a:solidFill>
                  <a:srgbClr val="002060"/>
                </a:solidFill>
              </a:rPr>
              <a:t>çözüm çok yakınında</a:t>
            </a:r>
            <a:endParaRPr lang="tr-TR" dirty="0">
              <a:solidFill>
                <a:srgbClr val="002060"/>
              </a:solidFill>
            </a:endParaRPr>
          </a:p>
        </p:txBody>
      </p:sp>
      <p:pic>
        <p:nvPicPr>
          <p:cNvPr id="13314" name="Picture 2" descr="C:\Users\omer\Desktop\201109130037_SCK_ElKitabi_sm.jpg"/>
          <p:cNvPicPr>
            <a:picLocks noGrp="1" noChangeAspect="1" noChangeArrowheads="1"/>
          </p:cNvPicPr>
          <p:nvPr>
            <p:ph idx="1"/>
          </p:nvPr>
        </p:nvPicPr>
        <p:blipFill>
          <a:blip r:embed="rId2" cstate="print"/>
          <a:srcRect/>
          <a:stretch>
            <a:fillRect/>
          </a:stretch>
        </p:blipFill>
        <p:spPr bwMode="auto">
          <a:xfrm>
            <a:off x="785786" y="1857364"/>
            <a:ext cx="7715304" cy="442791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Çözümler bulmakta yaratıcı ol</a:t>
            </a:r>
            <a:endParaRPr lang="tr-TR" dirty="0">
              <a:solidFill>
                <a:srgbClr val="FF0000"/>
              </a:solidFill>
            </a:endParaRPr>
          </a:p>
        </p:txBody>
      </p:sp>
      <p:pic>
        <p:nvPicPr>
          <p:cNvPr id="15362" name="Picture 2" descr="C:\Users\omer\Desktop\sorun-ve-çözüm.png"/>
          <p:cNvPicPr>
            <a:picLocks noGrp="1" noChangeAspect="1" noChangeArrowheads="1"/>
          </p:cNvPicPr>
          <p:nvPr>
            <p:ph idx="1"/>
          </p:nvPr>
        </p:nvPicPr>
        <p:blipFill>
          <a:blip r:embed="rId2" cstate="print"/>
          <a:srcRect/>
          <a:stretch>
            <a:fillRect/>
          </a:stretch>
        </p:blipFill>
        <p:spPr bwMode="auto">
          <a:xfrm>
            <a:off x="1219435" y="1600200"/>
            <a:ext cx="6705130" cy="45259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571480"/>
            <a:ext cx="8229600" cy="5554683"/>
          </a:xfrm>
        </p:spPr>
        <p:txBody>
          <a:bodyPr>
            <a:noAutofit/>
          </a:bodyPr>
          <a:lstStyle/>
          <a:p>
            <a:pPr algn="ctr">
              <a:buNone/>
            </a:pPr>
            <a:r>
              <a:rPr lang="tr-TR" sz="6600" dirty="0" smtClean="0">
                <a:solidFill>
                  <a:schemeClr val="accent2">
                    <a:lumMod val="50000"/>
                  </a:schemeClr>
                </a:solidFill>
              </a:rPr>
              <a:t>Sizce iki taraf arasındaki çatışmanın bir şekilde son bulmasının kaç olası yolu vardır?</a:t>
            </a:r>
            <a:endParaRPr lang="tr-TR" sz="66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1. Olasılık:</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dirty="0" smtClean="0">
                <a:solidFill>
                  <a:srgbClr val="002060"/>
                </a:solidFill>
              </a:rPr>
              <a:t>A kazanır; B kaybeder ya da B kazanır, A kaybeder. </a:t>
            </a:r>
          </a:p>
          <a:p>
            <a:endParaRPr lang="tr-TR" dirty="0"/>
          </a:p>
          <a:p>
            <a:r>
              <a:rPr lang="tr-TR" dirty="0" smtClean="0">
                <a:solidFill>
                  <a:schemeClr val="accent6">
                    <a:lumMod val="50000"/>
                  </a:schemeClr>
                </a:solidFill>
              </a:rPr>
              <a:t>Tek bir tarafın kazandığı, diğerinin kaybettiği çatışma yaklaşımı. </a:t>
            </a:r>
            <a:endParaRPr lang="tr-TR"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71546"/>
          </a:xfrm>
        </p:spPr>
        <p:txBody>
          <a:bodyPr/>
          <a:lstStyle/>
          <a:p>
            <a:r>
              <a:rPr lang="tr-TR" dirty="0" smtClean="0">
                <a:solidFill>
                  <a:srgbClr val="FF0000"/>
                </a:solidFill>
              </a:rPr>
              <a:t>2. Olasılık:</a:t>
            </a:r>
            <a:endParaRPr lang="tr-TR" dirty="0">
              <a:solidFill>
                <a:srgbClr val="FF0000"/>
              </a:solidFill>
            </a:endParaRPr>
          </a:p>
        </p:txBody>
      </p:sp>
      <p:sp>
        <p:nvSpPr>
          <p:cNvPr id="3" name="2 İçerik Yer Tutucusu"/>
          <p:cNvSpPr>
            <a:spLocks noGrp="1"/>
          </p:cNvSpPr>
          <p:nvPr>
            <p:ph idx="1"/>
          </p:nvPr>
        </p:nvSpPr>
        <p:spPr>
          <a:xfrm>
            <a:off x="457200" y="1000108"/>
            <a:ext cx="8229600" cy="5126055"/>
          </a:xfrm>
        </p:spPr>
        <p:txBody>
          <a:bodyPr>
            <a:normAutofit/>
          </a:bodyPr>
          <a:lstStyle/>
          <a:p>
            <a:r>
              <a:rPr lang="tr-TR" dirty="0" smtClean="0">
                <a:solidFill>
                  <a:schemeClr val="accent1">
                    <a:lumMod val="50000"/>
                  </a:schemeClr>
                </a:solidFill>
              </a:rPr>
              <a:t>A kaybeder; B de kaybeder.</a:t>
            </a:r>
            <a:r>
              <a:rPr lang="tr-TR" dirty="0" smtClean="0"/>
              <a:t> </a:t>
            </a:r>
          </a:p>
          <a:p>
            <a:r>
              <a:rPr lang="tr-TR" dirty="0" smtClean="0">
                <a:solidFill>
                  <a:srgbClr val="00B050"/>
                </a:solidFill>
              </a:rPr>
              <a:t>Hiçbir tarafın kazanmadığı ya da iki tarafın da kaybettiği durumdur. </a:t>
            </a:r>
            <a:endParaRPr lang="tr-TR" dirty="0">
              <a:solidFill>
                <a:srgbClr val="00B050"/>
              </a:solidFill>
            </a:endParaRPr>
          </a:p>
        </p:txBody>
      </p:sp>
      <p:pic>
        <p:nvPicPr>
          <p:cNvPr id="4" name="Picture 2" descr="C:\Users\omer\Desktop\indir.jpg"/>
          <p:cNvPicPr>
            <a:picLocks noChangeAspect="1" noChangeArrowheads="1"/>
          </p:cNvPicPr>
          <p:nvPr/>
        </p:nvPicPr>
        <p:blipFill>
          <a:blip r:embed="rId2" cstate="print"/>
          <a:srcRect/>
          <a:stretch>
            <a:fillRect/>
          </a:stretch>
        </p:blipFill>
        <p:spPr bwMode="auto">
          <a:xfrm>
            <a:off x="785786" y="2714620"/>
            <a:ext cx="7643866" cy="385765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857232"/>
          </a:xfrm>
        </p:spPr>
        <p:txBody>
          <a:bodyPr>
            <a:normAutofit/>
          </a:bodyPr>
          <a:lstStyle/>
          <a:p>
            <a:r>
              <a:rPr lang="tr-TR" dirty="0" smtClean="0">
                <a:solidFill>
                  <a:srgbClr val="FF0000"/>
                </a:solidFill>
              </a:rPr>
              <a:t>3. Olasılık:</a:t>
            </a:r>
            <a:endParaRPr lang="tr-TR" dirty="0">
              <a:solidFill>
                <a:srgbClr val="FF0000"/>
              </a:solidFill>
            </a:endParaRPr>
          </a:p>
        </p:txBody>
      </p:sp>
      <p:sp>
        <p:nvSpPr>
          <p:cNvPr id="3" name="2 İçerik Yer Tutucusu"/>
          <p:cNvSpPr>
            <a:spLocks noGrp="1"/>
          </p:cNvSpPr>
          <p:nvPr>
            <p:ph idx="1"/>
          </p:nvPr>
        </p:nvSpPr>
        <p:spPr>
          <a:xfrm>
            <a:off x="457200" y="785794"/>
            <a:ext cx="8229600" cy="5340369"/>
          </a:xfrm>
        </p:spPr>
        <p:txBody>
          <a:bodyPr>
            <a:normAutofit/>
          </a:bodyPr>
          <a:lstStyle/>
          <a:p>
            <a:r>
              <a:rPr lang="tr-TR" dirty="0" smtClean="0">
                <a:solidFill>
                  <a:srgbClr val="0070C0"/>
                </a:solidFill>
              </a:rPr>
              <a:t>A biraz kazanır, biraz kaybeder. B biraz kazanır, biraz kaybeder. </a:t>
            </a:r>
          </a:p>
          <a:p>
            <a:r>
              <a:rPr lang="tr-TR" dirty="0" smtClean="0">
                <a:solidFill>
                  <a:srgbClr val="00B050"/>
                </a:solidFill>
              </a:rPr>
              <a:t>Her iki tarafın da istediklerinin bir kısmını elde ettikleri ve bir kısmından vazgeçtikleri durumdur.</a:t>
            </a:r>
          </a:p>
          <a:p>
            <a:endParaRPr lang="tr-TR" dirty="0" smtClean="0">
              <a:solidFill>
                <a:srgbClr val="FF0000"/>
              </a:solidFill>
            </a:endParaRPr>
          </a:p>
          <a:p>
            <a:endParaRPr lang="tr-TR" dirty="0" smtClean="0"/>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C00000"/>
                </a:solidFill>
              </a:rPr>
              <a:t>İNSANLARIN ÇÖZÜM BULMAKTA ZORLANMASININ NEDENLERİ</a:t>
            </a:r>
            <a:endParaRPr lang="tr-TR" dirty="0">
              <a:solidFill>
                <a:srgbClr val="C00000"/>
              </a:solidFill>
            </a:endParaRPr>
          </a:p>
        </p:txBody>
      </p:sp>
      <p:sp>
        <p:nvSpPr>
          <p:cNvPr id="3" name="2 İçerik Yer Tutucusu"/>
          <p:cNvSpPr>
            <a:spLocks noGrp="1"/>
          </p:cNvSpPr>
          <p:nvPr>
            <p:ph idx="1"/>
          </p:nvPr>
        </p:nvSpPr>
        <p:spPr>
          <a:xfrm>
            <a:off x="457200" y="1600200"/>
            <a:ext cx="8229600" cy="5043510"/>
          </a:xfrm>
        </p:spPr>
        <p:txBody>
          <a:bodyPr>
            <a:normAutofit fontScale="92500" lnSpcReduction="20000"/>
          </a:bodyPr>
          <a:lstStyle/>
          <a:p>
            <a:pPr>
              <a:buNone/>
            </a:pPr>
            <a:r>
              <a:rPr lang="tr-TR" dirty="0" smtClean="0"/>
              <a:t>     </a:t>
            </a:r>
            <a:r>
              <a:rPr lang="tr-TR" sz="3500" dirty="0" smtClean="0">
                <a:solidFill>
                  <a:srgbClr val="002060"/>
                </a:solidFill>
              </a:rPr>
              <a:t>Düşündüğünüz</a:t>
            </a:r>
            <a:r>
              <a:rPr lang="tr-TR" sz="3500" dirty="0" smtClean="0"/>
              <a:t> </a:t>
            </a:r>
            <a:br>
              <a:rPr lang="tr-TR" sz="3500" dirty="0" smtClean="0"/>
            </a:br>
            <a:r>
              <a:rPr lang="tr-TR" sz="3500" dirty="0" smtClean="0">
                <a:solidFill>
                  <a:srgbClr val="FF0000"/>
                </a:solidFill>
              </a:rPr>
              <a:t>Söylemek istediğiniz </a:t>
            </a:r>
            <a:r>
              <a:rPr lang="tr-TR" sz="3500" dirty="0" smtClean="0"/>
              <a:t/>
            </a:r>
            <a:br>
              <a:rPr lang="tr-TR" sz="3500" dirty="0" smtClean="0"/>
            </a:br>
            <a:r>
              <a:rPr lang="tr-TR" sz="3500" dirty="0" smtClean="0">
                <a:solidFill>
                  <a:srgbClr val="0070C0"/>
                </a:solidFill>
              </a:rPr>
              <a:t>Söylediğinizi sandığınız </a:t>
            </a:r>
            <a:r>
              <a:rPr lang="tr-TR" sz="3500" dirty="0" smtClean="0"/>
              <a:t/>
            </a:r>
            <a:br>
              <a:rPr lang="tr-TR" sz="3500" dirty="0" smtClean="0"/>
            </a:br>
            <a:r>
              <a:rPr lang="tr-TR" sz="3500" dirty="0" smtClean="0">
                <a:solidFill>
                  <a:schemeClr val="accent2">
                    <a:lumMod val="50000"/>
                  </a:schemeClr>
                </a:solidFill>
              </a:rPr>
              <a:t>Söylediğiniz </a:t>
            </a:r>
            <a:br>
              <a:rPr lang="tr-TR" sz="3500" dirty="0" smtClean="0">
                <a:solidFill>
                  <a:schemeClr val="accent2">
                    <a:lumMod val="50000"/>
                  </a:schemeClr>
                </a:solidFill>
              </a:rPr>
            </a:br>
            <a:r>
              <a:rPr lang="tr-TR" sz="3500" dirty="0" smtClean="0">
                <a:solidFill>
                  <a:srgbClr val="00B0F0"/>
                </a:solidFill>
              </a:rPr>
              <a:t>Karşınızdakinin duymak istediği </a:t>
            </a:r>
            <a:r>
              <a:rPr lang="tr-TR" sz="3500" dirty="0" smtClean="0"/>
              <a:t/>
            </a:r>
            <a:br>
              <a:rPr lang="tr-TR" sz="3500" dirty="0" smtClean="0"/>
            </a:br>
            <a:r>
              <a:rPr lang="tr-TR" sz="3500" dirty="0" smtClean="0">
                <a:solidFill>
                  <a:srgbClr val="7030A0"/>
                </a:solidFill>
              </a:rPr>
              <a:t>Duyduğu </a:t>
            </a:r>
            <a:r>
              <a:rPr lang="tr-TR" sz="3500" dirty="0" smtClean="0"/>
              <a:t/>
            </a:r>
            <a:br>
              <a:rPr lang="tr-TR" sz="3500" dirty="0" smtClean="0"/>
            </a:br>
            <a:r>
              <a:rPr lang="tr-TR" sz="3500" dirty="0" smtClean="0">
                <a:solidFill>
                  <a:schemeClr val="accent1">
                    <a:lumMod val="50000"/>
                  </a:schemeClr>
                </a:solidFill>
              </a:rPr>
              <a:t>Anlamak istediği </a:t>
            </a:r>
            <a:r>
              <a:rPr lang="tr-TR" sz="3500" dirty="0" smtClean="0"/>
              <a:t/>
            </a:r>
            <a:br>
              <a:rPr lang="tr-TR" sz="3500" dirty="0" smtClean="0"/>
            </a:br>
            <a:r>
              <a:rPr lang="tr-TR" sz="3500" dirty="0" smtClean="0">
                <a:solidFill>
                  <a:srgbClr val="FF0000"/>
                </a:solidFill>
              </a:rPr>
              <a:t>Anladığını sandığı </a:t>
            </a:r>
            <a:r>
              <a:rPr lang="tr-TR" sz="3500" dirty="0" smtClean="0"/>
              <a:t/>
            </a:r>
            <a:br>
              <a:rPr lang="tr-TR" sz="3500" dirty="0" smtClean="0"/>
            </a:br>
            <a:r>
              <a:rPr lang="tr-TR" sz="3500" dirty="0" smtClean="0">
                <a:solidFill>
                  <a:srgbClr val="002060"/>
                </a:solidFill>
              </a:rPr>
              <a:t>Anladığı </a:t>
            </a:r>
            <a:r>
              <a:rPr lang="tr-TR" sz="3500" dirty="0" smtClean="0"/>
              <a:t>.... arasında farklar vardır. </a:t>
            </a:r>
            <a:br>
              <a:rPr lang="tr-TR" sz="3500" dirty="0" smtClean="0"/>
            </a:br>
            <a:r>
              <a:rPr lang="tr-TR" sz="3500" b="1" dirty="0" smtClean="0">
                <a:solidFill>
                  <a:srgbClr val="C00000"/>
                </a:solidFill>
              </a:rPr>
              <a:t>Dolayısıyla insanların birbirini yanlış anlaması için en az 9 ihtimal vardır...</a:t>
            </a:r>
          </a:p>
          <a:p>
            <a:r>
              <a:rPr lang="tr-TR" sz="3500" dirty="0" err="1" smtClean="0"/>
              <a:t>Sylviane</a:t>
            </a:r>
            <a:r>
              <a:rPr lang="tr-TR" sz="3500" dirty="0" smtClean="0"/>
              <a:t> </a:t>
            </a:r>
            <a:r>
              <a:rPr lang="tr-TR" sz="3500" dirty="0" err="1" smtClean="0"/>
              <a:t>Herpin</a:t>
            </a:r>
            <a:endParaRPr lang="tr-TR" sz="3500" dirty="0" smtClean="0"/>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UZLAŞMAK</a:t>
            </a:r>
            <a:endParaRPr lang="tr-TR" dirty="0"/>
          </a:p>
        </p:txBody>
      </p:sp>
      <p:pic>
        <p:nvPicPr>
          <p:cNvPr id="5122" name="Picture 2" descr="C:\Users\omer\Desktop\Müzakere-Becerileri.jpg"/>
          <p:cNvPicPr>
            <a:picLocks noGrp="1" noChangeAspect="1" noChangeArrowheads="1"/>
          </p:cNvPicPr>
          <p:nvPr>
            <p:ph idx="1"/>
          </p:nvPr>
        </p:nvPicPr>
        <p:blipFill>
          <a:blip r:embed="rId2" cstate="print"/>
          <a:srcRect/>
          <a:stretch>
            <a:fillRect/>
          </a:stretch>
        </p:blipFill>
        <p:spPr bwMode="auto">
          <a:xfrm>
            <a:off x="965200" y="1500174"/>
            <a:ext cx="7213600" cy="435055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 4. Olasılık:</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solidFill>
                  <a:srgbClr val="0070C0"/>
                </a:solidFill>
              </a:rPr>
              <a:t>Her iki tarafın da kazandığı durum. Kazan-kazan durumudur. </a:t>
            </a:r>
          </a:p>
          <a:p>
            <a:endParaRPr lang="tr-TR" dirty="0"/>
          </a:p>
          <a:p>
            <a:r>
              <a:rPr lang="tr-TR" dirty="0" smtClean="0">
                <a:solidFill>
                  <a:srgbClr val="00B050"/>
                </a:solidFill>
              </a:rPr>
              <a:t>Her iki taraf beraberce çözümler üreterek sorunu çözerler; böylece iki taraf da istediğini alır.</a:t>
            </a:r>
            <a:endParaRPr lang="tr-TR" dirty="0">
              <a:solidFill>
                <a:srgbClr val="00B05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omer\Desktop\esek.gif"/>
          <p:cNvPicPr>
            <a:picLocks noGrp="1" noChangeAspect="1" noChangeArrowheads="1"/>
          </p:cNvPicPr>
          <p:nvPr>
            <p:ph idx="1"/>
          </p:nvPr>
        </p:nvPicPr>
        <p:blipFill>
          <a:blip r:embed="rId2" cstate="print"/>
          <a:srcRect/>
          <a:stretch>
            <a:fillRect/>
          </a:stretch>
        </p:blipFill>
        <p:spPr bwMode="auto">
          <a:xfrm>
            <a:off x="571472" y="357166"/>
            <a:ext cx="8001056" cy="650083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ÇATIŞMA ÇÖZME BİÇİMLERİ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solidFill>
                  <a:srgbClr val="0070C0"/>
                </a:solidFill>
              </a:rPr>
              <a:t>ZORLAMAK, GÜÇ KULLANMAK (Kazan-Kaybet)</a:t>
            </a:r>
          </a:p>
          <a:p>
            <a:r>
              <a:rPr lang="tr-TR" dirty="0" smtClean="0">
                <a:solidFill>
                  <a:srgbClr val="FF0000"/>
                </a:solidFill>
              </a:rPr>
              <a:t>PES ETMEK (Kazan-Kaybet)</a:t>
            </a:r>
          </a:p>
          <a:p>
            <a:r>
              <a:rPr lang="tr-TR" dirty="0" smtClean="0">
                <a:solidFill>
                  <a:srgbClr val="00B050"/>
                </a:solidFill>
              </a:rPr>
              <a:t>KAÇINMAK (Kazan-kaybet)</a:t>
            </a:r>
          </a:p>
          <a:p>
            <a:r>
              <a:rPr lang="tr-TR" dirty="0" smtClean="0">
                <a:solidFill>
                  <a:srgbClr val="0070C0"/>
                </a:solidFill>
              </a:rPr>
              <a:t>UZLAŞMAK (Biraz kazan biraz kaybet)</a:t>
            </a:r>
          </a:p>
          <a:p>
            <a:r>
              <a:rPr lang="tr-TR" dirty="0" smtClean="0">
                <a:solidFill>
                  <a:schemeClr val="accent6">
                    <a:lumMod val="50000"/>
                  </a:schemeClr>
                </a:solidFill>
              </a:rPr>
              <a:t>SORUNU ETKİN BİR BİÇİMDE ÇÖZMEK (Kazan-kazan)</a:t>
            </a:r>
            <a:endParaRPr lang="tr-TR"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ZORLAMAK, GÜÇ KULLANMAK</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solidFill>
                  <a:srgbClr val="002060"/>
                </a:solidFill>
              </a:rPr>
              <a:t>Tartışır, bağırır, tehdit eder, kendi fikrini zorla kabul ettirmek için mantığını kullanır. </a:t>
            </a:r>
          </a:p>
          <a:p>
            <a:endParaRPr lang="tr-TR" dirty="0"/>
          </a:p>
          <a:p>
            <a:r>
              <a:rPr lang="tr-TR" dirty="0" smtClean="0">
                <a:solidFill>
                  <a:schemeClr val="accent2">
                    <a:lumMod val="50000"/>
                  </a:schemeClr>
                </a:solidFill>
              </a:rPr>
              <a:t>“inadım inat”</a:t>
            </a:r>
            <a:endParaRPr lang="tr-TR"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Zor kullanmak</a:t>
            </a:r>
            <a:endParaRPr lang="tr-TR" dirty="0"/>
          </a:p>
        </p:txBody>
      </p:sp>
      <p:pic>
        <p:nvPicPr>
          <p:cNvPr id="9218" name="Picture 2" descr="C:\Users\omer\Desktop\img_590daed410f16_1494068948 (2).jpg"/>
          <p:cNvPicPr>
            <a:picLocks noGrp="1" noChangeAspect="1" noChangeArrowheads="1"/>
          </p:cNvPicPr>
          <p:nvPr>
            <p:ph idx="1"/>
          </p:nvPr>
        </p:nvPicPr>
        <p:blipFill>
          <a:blip r:embed="rId2" cstate="print"/>
          <a:srcRect/>
          <a:stretch>
            <a:fillRect/>
          </a:stretch>
        </p:blipFill>
        <p:spPr bwMode="auto">
          <a:xfrm>
            <a:off x="785786" y="2000240"/>
            <a:ext cx="7429551" cy="442915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PES ETMEK</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solidFill>
                  <a:srgbClr val="002060"/>
                </a:solidFill>
              </a:rPr>
              <a:t>Kavgayı önler, diğerlerini memnun etmeye çalışır. </a:t>
            </a:r>
          </a:p>
          <a:p>
            <a:endParaRPr lang="tr-TR" dirty="0"/>
          </a:p>
          <a:p>
            <a:r>
              <a:rPr lang="tr-TR" dirty="0" smtClean="0">
                <a:solidFill>
                  <a:srgbClr val="00B050"/>
                </a:solidFill>
              </a:rPr>
              <a:t>“Pes ediyorum”</a:t>
            </a:r>
          </a:p>
          <a:p>
            <a:endParaRPr lang="tr-TR" dirty="0" smtClean="0">
              <a:solidFill>
                <a:srgbClr val="00B050"/>
              </a:solidFill>
            </a:endParaRPr>
          </a:p>
          <a:p>
            <a:r>
              <a:rPr lang="tr-TR" dirty="0" smtClean="0">
                <a:solidFill>
                  <a:srgbClr val="FF0000"/>
                </a:solidFill>
              </a:rPr>
              <a:t>(Sabretmek pes etmek değildir)</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KAÇINMAK</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solidFill>
                  <a:srgbClr val="0070C0"/>
                </a:solidFill>
              </a:rPr>
              <a:t>“Çatışma istemiyorum” der. Dikkati başka bir yere çekmeye, konuyu değiştirmeye çalışır, odayı terk eder ya da ilişkiyi bitirir. </a:t>
            </a:r>
          </a:p>
          <a:p>
            <a:endParaRPr lang="tr-TR" dirty="0"/>
          </a:p>
          <a:p>
            <a:r>
              <a:rPr lang="tr-TR" dirty="0" smtClean="0">
                <a:solidFill>
                  <a:schemeClr val="accent2">
                    <a:lumMod val="50000"/>
                  </a:schemeClr>
                </a:solidFill>
              </a:rPr>
              <a:t>“Burayı terk ediyorum”</a:t>
            </a:r>
            <a:endParaRPr lang="tr-TR"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UZLAŞMAK</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solidFill>
                  <a:srgbClr val="0070C0"/>
                </a:solidFill>
              </a:rPr>
              <a:t>İsteklerinin bir kısmından vazgeçer, karşı tarafın da vazgeçmesini bekler. </a:t>
            </a:r>
          </a:p>
          <a:p>
            <a:endParaRPr lang="tr-TR" dirty="0"/>
          </a:p>
          <a:p>
            <a:r>
              <a:rPr lang="tr-TR" dirty="0" smtClean="0">
                <a:solidFill>
                  <a:srgbClr val="00B050"/>
                </a:solidFill>
              </a:rPr>
              <a:t>“Ortada buluşalım”</a:t>
            </a:r>
            <a:endParaRPr lang="tr-TR" dirty="0">
              <a:solidFill>
                <a:srgbClr val="00B05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uzlaşmak</a:t>
            </a:r>
            <a:endParaRPr lang="tr-TR" dirty="0"/>
          </a:p>
        </p:txBody>
      </p:sp>
      <p:pic>
        <p:nvPicPr>
          <p:cNvPr id="10242" name="Picture 2" descr="C:\Users\omer\Desktop\k_17082741_bireyselrehberlik.jpg"/>
          <p:cNvPicPr>
            <a:picLocks noGrp="1" noChangeAspect="1" noChangeArrowheads="1"/>
          </p:cNvPicPr>
          <p:nvPr>
            <p:ph idx="1"/>
          </p:nvPr>
        </p:nvPicPr>
        <p:blipFill>
          <a:blip r:embed="rId2" cstate="print"/>
          <a:srcRect/>
          <a:stretch>
            <a:fillRect/>
          </a:stretch>
        </p:blipFill>
        <p:spPr bwMode="auto">
          <a:xfrm>
            <a:off x="857224" y="1739106"/>
            <a:ext cx="6572276" cy="42481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İyi bir dinleyici olmak çözüm bulmakta önemlidir.</a:t>
            </a:r>
            <a:endParaRPr lang="tr-TR" dirty="0"/>
          </a:p>
        </p:txBody>
      </p:sp>
      <p:sp>
        <p:nvSpPr>
          <p:cNvPr id="3" name="2 İçerik Yer Tutucusu"/>
          <p:cNvSpPr>
            <a:spLocks noGrp="1"/>
          </p:cNvSpPr>
          <p:nvPr>
            <p:ph idx="1"/>
          </p:nvPr>
        </p:nvSpPr>
        <p:spPr/>
        <p:txBody>
          <a:bodyPr/>
          <a:lstStyle/>
          <a:p>
            <a:endParaRPr lang="tr-TR"/>
          </a:p>
        </p:txBody>
      </p:sp>
      <p:pic>
        <p:nvPicPr>
          <p:cNvPr id="11266" name="Picture 2" descr="C:\Users\omer\Desktop\konusmak.jpg"/>
          <p:cNvPicPr>
            <a:picLocks noChangeAspect="1" noChangeArrowheads="1"/>
          </p:cNvPicPr>
          <p:nvPr/>
        </p:nvPicPr>
        <p:blipFill>
          <a:blip r:embed="rId2" cstate="print"/>
          <a:srcRect/>
          <a:stretch>
            <a:fillRect/>
          </a:stretch>
        </p:blipFill>
        <p:spPr bwMode="auto">
          <a:xfrm>
            <a:off x="357158" y="1333500"/>
            <a:ext cx="8501122" cy="516733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SORUNU ETKİN BİR BİÇİMDE ÇÖZMEK</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solidFill>
                  <a:srgbClr val="0070C0"/>
                </a:solidFill>
              </a:rPr>
              <a:t>Herkesin istediğini elde etmesi için çözümler bulur. </a:t>
            </a:r>
          </a:p>
          <a:p>
            <a:endParaRPr lang="tr-TR" dirty="0"/>
          </a:p>
          <a:p>
            <a:r>
              <a:rPr lang="tr-TR" dirty="0" smtClean="0">
                <a:solidFill>
                  <a:srgbClr val="00B050"/>
                </a:solidFill>
              </a:rPr>
              <a:t>“İkimiz de kazanalım</a:t>
            </a:r>
            <a:endParaRPr lang="tr-TR" dirty="0">
              <a:solidFill>
                <a:srgbClr val="00B05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25404"/>
          </a:xfrm>
        </p:spPr>
        <p:txBody>
          <a:bodyPr>
            <a:normAutofit fontScale="90000"/>
          </a:bodyPr>
          <a:lstStyle/>
          <a:p>
            <a:endParaRPr lang="tr-TR" dirty="0"/>
          </a:p>
        </p:txBody>
      </p:sp>
      <p:sp>
        <p:nvSpPr>
          <p:cNvPr id="3" name="2 İçerik Yer Tutucusu"/>
          <p:cNvSpPr>
            <a:spLocks noGrp="1"/>
          </p:cNvSpPr>
          <p:nvPr>
            <p:ph idx="1"/>
          </p:nvPr>
        </p:nvSpPr>
        <p:spPr>
          <a:xfrm>
            <a:off x="457200" y="500042"/>
            <a:ext cx="8229600" cy="5626121"/>
          </a:xfrm>
        </p:spPr>
        <p:txBody>
          <a:bodyPr/>
          <a:lstStyle/>
          <a:p>
            <a:r>
              <a:rPr lang="tr-TR" dirty="0" smtClean="0"/>
              <a:t>Bayram’la Veysel okulun bahçesinde top oynamaktadırlar. Bir süre sonra hangisinin kaleci olacağı konusunda tartışmaya, hatta bir süre sonra itişip kakışmaya başlarlar. Onları bir süredir izleyen nöbetçi öğretmen gelir ve “Madem bir oyun kavga etmenize yol açıyor, o zaman siz de oynamayın” der ve toplarını alıp gider.</a:t>
            </a:r>
          </a:p>
          <a:p>
            <a:endParaRPr lang="tr-TR" dirty="0"/>
          </a:p>
          <a:p>
            <a:r>
              <a:rPr lang="tr-TR" dirty="0" smtClean="0">
                <a:solidFill>
                  <a:srgbClr val="FF0000"/>
                </a:solidFill>
              </a:rPr>
              <a:t>Bu çatışma hangi durumla son bulmuştur?</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714356"/>
            <a:ext cx="8229600" cy="5411807"/>
          </a:xfrm>
        </p:spPr>
        <p:txBody>
          <a:bodyPr/>
          <a:lstStyle/>
          <a:p>
            <a:pPr>
              <a:buNone/>
            </a:pPr>
            <a:r>
              <a:rPr lang="tr-TR" sz="6000" dirty="0" smtClean="0">
                <a:solidFill>
                  <a:srgbClr val="FF0000"/>
                </a:solidFill>
              </a:rPr>
              <a:t>iki taraf da kaybetmiştir.</a:t>
            </a:r>
          </a:p>
          <a:p>
            <a:endParaRPr lang="tr-TR" dirty="0"/>
          </a:p>
          <a:p>
            <a:endParaRPr lang="tr-TR" sz="5400" dirty="0" smtClean="0">
              <a:solidFill>
                <a:srgbClr val="002060"/>
              </a:solidFill>
            </a:endParaRPr>
          </a:p>
          <a:p>
            <a:pPr>
              <a:buNone/>
            </a:pPr>
            <a:r>
              <a:rPr lang="tr-TR" sz="5400" dirty="0" smtClean="0">
                <a:solidFill>
                  <a:srgbClr val="002060"/>
                </a:solidFill>
              </a:rPr>
              <a:t>Sırayla kaleci olabilirlerdi ya da yazı-tura atabilirlerdi</a:t>
            </a:r>
            <a:endParaRPr lang="tr-TR" sz="5400" dirty="0">
              <a:solidFill>
                <a:srgbClr val="00206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785794"/>
            <a:ext cx="8229600" cy="5340369"/>
          </a:xfrm>
        </p:spPr>
        <p:txBody>
          <a:bodyPr/>
          <a:lstStyle/>
          <a:p>
            <a:r>
              <a:rPr lang="tr-TR" dirty="0" smtClean="0"/>
              <a:t>Fırat’la Murat iki kardeşler. İkisi de birbirinin kıyafetlerini giyiyorlar. Bir sabah ikisi de aynı kazağı ve pantolonu giymek istiyorlar. Uzun bir pazarlıktan sonra Fırat kazakla başla bir pantolon, Murat da pantolonla başka bir kazak giymeyi kabul ediyor</a:t>
            </a:r>
            <a:endParaRPr lang="tr-TR" dirty="0"/>
          </a:p>
          <a:p>
            <a:endParaRPr lang="tr-TR" dirty="0" smtClean="0"/>
          </a:p>
          <a:p>
            <a:endParaRPr lang="tr-TR" dirty="0"/>
          </a:p>
          <a:p>
            <a:r>
              <a:rPr lang="tr-TR" dirty="0" smtClean="0">
                <a:solidFill>
                  <a:srgbClr val="FF0000"/>
                </a:solidFill>
              </a:rPr>
              <a:t>Bu çatışma hangi durumla son bulmuştur?</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r>
              <a:rPr lang="tr-TR" sz="4800" dirty="0" smtClean="0">
                <a:solidFill>
                  <a:srgbClr val="002060"/>
                </a:solidFill>
              </a:rPr>
              <a:t>Bu uzlaşma, yani biraz kazan ve biraz kaybet durumudur, çünkü her iki taraf da istediğinin bir kısmını almış, bir kısmından da vazgeçmiştir</a:t>
            </a:r>
            <a:endParaRPr lang="tr-TR" sz="4800"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500042"/>
            <a:ext cx="8229600" cy="5626121"/>
          </a:xfrm>
        </p:spPr>
        <p:txBody>
          <a:bodyPr/>
          <a:lstStyle/>
          <a:p>
            <a:r>
              <a:rPr lang="tr-TR" dirty="0" smtClean="0">
                <a:solidFill>
                  <a:srgbClr val="FF0000"/>
                </a:solidFill>
              </a:rPr>
              <a:t>Bir grup arkadaş hafta sonu buluşuyorlar ama ne yapacaklarına karar veremiyorlar. İçlerinden bazıları sinemaya gidelim derken, diğerleri bir yerde oturmak ve sohbet edip çay içmek istiyorlar. Tam tartışmaya başlayacakken içlerinden biri “Zamanımız var. Neden ikisini de yapmıyoruz?” diyor.</a:t>
            </a:r>
          </a:p>
          <a:p>
            <a:endParaRPr lang="tr-TR" dirty="0"/>
          </a:p>
          <a:p>
            <a:r>
              <a:rPr lang="tr-TR" dirty="0" smtClean="0"/>
              <a:t>Kazan-kazan, çünkü her iki taraf da istediğini almıştır</a:t>
            </a: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00B050"/>
                </a:solidFill>
              </a:rPr>
              <a:t>KAZAN-KAZAN YÖNTEMİNİN ADIMLARI</a:t>
            </a:r>
            <a:endParaRPr lang="tr-TR" dirty="0">
              <a:solidFill>
                <a:srgbClr val="00B050"/>
              </a:solidFill>
            </a:endParaRPr>
          </a:p>
        </p:txBody>
      </p:sp>
      <p:sp>
        <p:nvSpPr>
          <p:cNvPr id="3" name="2 İçerik Yer Tutucusu"/>
          <p:cNvSpPr>
            <a:spLocks noGrp="1"/>
          </p:cNvSpPr>
          <p:nvPr>
            <p:ph idx="1"/>
          </p:nvPr>
        </p:nvSpPr>
        <p:spPr/>
        <p:txBody>
          <a:bodyPr>
            <a:normAutofit/>
          </a:bodyPr>
          <a:lstStyle/>
          <a:p>
            <a:r>
              <a:rPr lang="tr-TR" dirty="0" smtClean="0">
                <a:solidFill>
                  <a:srgbClr val="002060"/>
                </a:solidFill>
              </a:rPr>
              <a:t>1. Öncelikle birkaç kez derin nefes alın ve kendinizi sakinleştirin. </a:t>
            </a:r>
          </a:p>
          <a:p>
            <a:endParaRPr lang="tr-TR" dirty="0">
              <a:solidFill>
                <a:srgbClr val="002060"/>
              </a:solidFill>
            </a:endParaRPr>
          </a:p>
        </p:txBody>
      </p:sp>
      <p:pic>
        <p:nvPicPr>
          <p:cNvPr id="4" name="Picture 2" descr="C:\Users\omer\Desktop\sakin-ol-sampiyon_549251_m.jpg"/>
          <p:cNvPicPr>
            <a:picLocks noChangeAspect="1" noChangeArrowheads="1"/>
          </p:cNvPicPr>
          <p:nvPr/>
        </p:nvPicPr>
        <p:blipFill>
          <a:blip r:embed="rId2" cstate="print"/>
          <a:srcRect/>
          <a:stretch>
            <a:fillRect/>
          </a:stretch>
        </p:blipFill>
        <p:spPr bwMode="auto">
          <a:xfrm>
            <a:off x="1000100" y="3071810"/>
            <a:ext cx="7286676" cy="35719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Derin nefes al sakinleş</a:t>
            </a:r>
            <a:endParaRPr lang="tr-TR" dirty="0"/>
          </a:p>
        </p:txBody>
      </p:sp>
      <p:pic>
        <p:nvPicPr>
          <p:cNvPr id="4" name="Picture 2" descr="C:\Users\omer\Desktop\dogru-nefes-nasil-alinir.jpg"/>
          <p:cNvPicPr>
            <a:picLocks noGrp="1" noChangeAspect="1" noChangeArrowheads="1"/>
          </p:cNvPicPr>
          <p:nvPr>
            <p:ph idx="1"/>
          </p:nvPr>
        </p:nvPicPr>
        <p:blipFill>
          <a:blip r:embed="rId2" cstate="print"/>
          <a:srcRect/>
          <a:stretch>
            <a:fillRect/>
          </a:stretch>
        </p:blipFill>
        <p:spPr bwMode="auto">
          <a:xfrm>
            <a:off x="1000100" y="2672556"/>
            <a:ext cx="7215238" cy="332821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solidFill>
                  <a:srgbClr val="002060"/>
                </a:solidFill>
              </a:rPr>
              <a:t>2. Her iki taraf da karşınızdakini suçlamadan, hakaret etmeden ve sözünü kesmeden duygularını ve sorunu nasıl gördüğünü anlatsın.</a:t>
            </a:r>
          </a:p>
          <a:p>
            <a:endParaRPr lang="tr-TR" dirty="0"/>
          </a:p>
          <a:p>
            <a:r>
              <a:rPr lang="tr-TR" dirty="0" smtClean="0"/>
              <a:t> Örneğin: “Kantinde bana yerimden kalk diye bağırman beni çok kırdı. Ben senin orada oturduğunu bilmiyordum ki”</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582726"/>
          </a:xfrm>
        </p:spPr>
        <p:txBody>
          <a:bodyPr/>
          <a:lstStyle/>
          <a:p>
            <a:r>
              <a:rPr lang="tr-TR" dirty="0" smtClean="0">
                <a:solidFill>
                  <a:srgbClr val="0070C0"/>
                </a:solidFill>
              </a:rPr>
              <a:t>Her şeyi konuşabilen insan her türlü sorunun üstesinden gelebilir.</a:t>
            </a:r>
            <a:endParaRPr lang="tr-TR" dirty="0">
              <a:solidFill>
                <a:srgbClr val="0070C0"/>
              </a:solidFill>
            </a:endParaRPr>
          </a:p>
        </p:txBody>
      </p:sp>
      <p:pic>
        <p:nvPicPr>
          <p:cNvPr id="1026" name="Picture 2" descr="C:\Users\omer\Desktop\konuşmak-nedir.jpg"/>
          <p:cNvPicPr>
            <a:picLocks noGrp="1" noChangeAspect="1" noChangeArrowheads="1"/>
          </p:cNvPicPr>
          <p:nvPr>
            <p:ph idx="1"/>
          </p:nvPr>
        </p:nvPicPr>
        <p:blipFill>
          <a:blip r:embed="rId2" cstate="print"/>
          <a:srcRect/>
          <a:stretch>
            <a:fillRect/>
          </a:stretch>
        </p:blipFill>
        <p:spPr bwMode="auto">
          <a:xfrm>
            <a:off x="628650" y="2143116"/>
            <a:ext cx="7886700" cy="428627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r>
              <a:rPr lang="tr-TR" sz="11500" dirty="0" smtClean="0">
                <a:solidFill>
                  <a:srgbClr val="00B050"/>
                </a:solidFill>
              </a:rPr>
              <a:t>DOĞRU MU </a:t>
            </a:r>
            <a:r>
              <a:rPr lang="tr-TR" sz="11500" dirty="0" smtClean="0">
                <a:solidFill>
                  <a:srgbClr val="FF0000"/>
                </a:solidFill>
              </a:rPr>
              <a:t>YANLIŞ MI</a:t>
            </a:r>
            <a:endParaRPr lang="tr-TR" sz="115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solidFill>
                  <a:srgbClr val="002060"/>
                </a:solidFill>
              </a:rPr>
              <a:t>3. Birbirinizi doğru anlayıp anlamadığınızı kontrol edin.</a:t>
            </a:r>
          </a:p>
          <a:p>
            <a:endParaRPr lang="tr-TR" dirty="0"/>
          </a:p>
          <a:p>
            <a:r>
              <a:rPr lang="tr-TR" dirty="0" smtClean="0"/>
              <a:t> Örneğin: “Yani sen o kitabı bana temelli vermediğini mi söylüyorsun” gibi. </a:t>
            </a:r>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solidFill>
                  <a:srgbClr val="002060"/>
                </a:solidFill>
              </a:rPr>
              <a:t>4. Her iki taraf da sorunun ortaya çıkmasındaki rollerinin ne olduğunu görüp kabul etsin. </a:t>
            </a:r>
          </a:p>
          <a:p>
            <a:endParaRPr lang="tr-TR" dirty="0"/>
          </a:p>
          <a:p>
            <a:r>
              <a:rPr lang="tr-TR" dirty="0" smtClean="0"/>
              <a:t>Örneğin: “Haklısın, ben her şeyin çok iyi olmasını istiyorum. Aslında sen de ödev için bir şeyler yapmıştın” gibi. </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solidFill>
                  <a:srgbClr val="002060"/>
                </a:solidFill>
              </a:rPr>
              <a:t>5. Kazan-kazan çözümü bulmak için fikir üretin ve her iki tarafın da memnun olduğu bir çözümde anlaşın. </a:t>
            </a:r>
          </a:p>
          <a:p>
            <a:endParaRPr lang="tr-TR" dirty="0"/>
          </a:p>
          <a:p>
            <a:r>
              <a:rPr lang="tr-TR" dirty="0" smtClean="0"/>
              <a:t>Örneğin: “Ödev için işbölümü yapıp sonra yaptıklarımızı gözden geçirelim mi?”</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solidFill>
                  <a:srgbClr val="002060"/>
                </a:solidFill>
              </a:rPr>
              <a:t>6. Birbirinizi takdir edin, gerekiyorsa birbirinizden özür dileyin</a:t>
            </a:r>
          </a:p>
          <a:p>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ARABULUCULUK</a:t>
            </a:r>
            <a:endParaRPr lang="tr-TR" dirty="0">
              <a:solidFill>
                <a:srgbClr val="FF0000"/>
              </a:solidFill>
            </a:endParaRPr>
          </a:p>
        </p:txBody>
      </p:sp>
      <p:pic>
        <p:nvPicPr>
          <p:cNvPr id="4" name="Picture 2" descr="C:\Users\omer\Desktop\mediation-pic-1.jpg"/>
          <p:cNvPicPr>
            <a:picLocks noChangeAspect="1" noChangeArrowheads="1"/>
          </p:cNvPicPr>
          <p:nvPr/>
        </p:nvPicPr>
        <p:blipFill>
          <a:blip r:embed="rId2" cstate="print"/>
          <a:srcRect/>
          <a:stretch>
            <a:fillRect/>
          </a:stretch>
        </p:blipFill>
        <p:spPr bwMode="auto">
          <a:xfrm>
            <a:off x="395536" y="1628800"/>
            <a:ext cx="8215370" cy="4400570"/>
          </a:xfrm>
          <a:prstGeom prst="rect">
            <a:avLst/>
          </a:prstGeom>
          <a:noFill/>
        </p:spPr>
      </p:pic>
      <p:sp>
        <p:nvSpPr>
          <p:cNvPr id="5" name="4 İçerik Yer Tutucusu"/>
          <p:cNvSpPr>
            <a:spLocks noGrp="1"/>
          </p:cNvSpPr>
          <p:nvPr>
            <p:ph idx="1"/>
          </p:nvPr>
        </p:nvSpPr>
        <p:spPr/>
        <p:txBody>
          <a:bodyPr/>
          <a:lstStyle/>
          <a:p>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002060"/>
                </a:solidFill>
              </a:rPr>
              <a:t>ARABULUCULUĞUN TEMEL ADIMLARI</a:t>
            </a:r>
            <a:endParaRPr lang="tr-TR" dirty="0">
              <a:solidFill>
                <a:srgbClr val="002060"/>
              </a:solidFill>
            </a:endParaRPr>
          </a:p>
        </p:txBody>
      </p:sp>
      <p:sp>
        <p:nvSpPr>
          <p:cNvPr id="3" name="2 İçerik Yer Tutucusu"/>
          <p:cNvSpPr>
            <a:spLocks noGrp="1"/>
          </p:cNvSpPr>
          <p:nvPr>
            <p:ph idx="1"/>
          </p:nvPr>
        </p:nvSpPr>
        <p:spPr/>
        <p:txBody>
          <a:bodyPr>
            <a:normAutofit/>
          </a:bodyPr>
          <a:lstStyle/>
          <a:p>
            <a:r>
              <a:rPr lang="tr-TR" dirty="0" smtClean="0">
                <a:solidFill>
                  <a:srgbClr val="FF0000"/>
                </a:solidFill>
              </a:rPr>
              <a:t>1. ADIM: TARAFLARI İŞBİRLİĞİNE DAVET EDİN </a:t>
            </a:r>
          </a:p>
          <a:p>
            <a:pPr>
              <a:buNone/>
            </a:pPr>
            <a:endParaRPr lang="tr-TR" dirty="0" smtClean="0"/>
          </a:p>
          <a:p>
            <a:r>
              <a:rPr lang="tr-TR" dirty="0" smtClean="0"/>
              <a:t>Öncelikle tarafların çözüm bulmak için orada bulunduklarından emin olun. Her iki tarafın da çözüm bulma konusunda anlaşmalarını sağlayın.</a:t>
            </a:r>
          </a:p>
          <a:p>
            <a:r>
              <a:rPr lang="tr-TR" dirty="0" smtClean="0">
                <a:solidFill>
                  <a:srgbClr val="002060"/>
                </a:solidFill>
              </a:rPr>
              <a:t>  Her iki tarafı da sakin olmaya çağırın. </a:t>
            </a:r>
            <a:endParaRPr lang="tr-TR" dirty="0">
              <a:solidFill>
                <a:srgbClr val="00206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002060"/>
                </a:solidFill>
              </a:rPr>
              <a:t>2. ADIM: KURALLARI BELİRLEMEK </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dirty="0" smtClean="0">
                <a:solidFill>
                  <a:srgbClr val="FF0000"/>
                </a:solidFill>
              </a:rPr>
              <a:t>Karşılıklı suçlamalara girmeyeceğiz.</a:t>
            </a:r>
          </a:p>
          <a:p>
            <a:r>
              <a:rPr lang="tr-TR" dirty="0" smtClean="0">
                <a:solidFill>
                  <a:srgbClr val="002060"/>
                </a:solidFill>
              </a:rPr>
              <a:t> Birbirimizin görüşlerine saygılı olacağız.</a:t>
            </a:r>
          </a:p>
          <a:p>
            <a:r>
              <a:rPr lang="tr-TR" dirty="0" smtClean="0">
                <a:solidFill>
                  <a:srgbClr val="FF0000"/>
                </a:solidFill>
              </a:rPr>
              <a:t>  </a:t>
            </a:r>
            <a:r>
              <a:rPr lang="tr-TR" dirty="0" smtClean="0">
                <a:solidFill>
                  <a:srgbClr val="00B050"/>
                </a:solidFill>
              </a:rPr>
              <a:t>Birbirimizin sözünü kesmeyeceğiz. </a:t>
            </a:r>
          </a:p>
          <a:p>
            <a:r>
              <a:rPr lang="tr-TR" dirty="0" smtClean="0">
                <a:solidFill>
                  <a:srgbClr val="C00000"/>
                </a:solidFill>
              </a:rPr>
              <a:t>Sesimizi yükseltmeyeceğiz. </a:t>
            </a:r>
          </a:p>
          <a:p>
            <a:r>
              <a:rPr lang="tr-TR" dirty="0" smtClean="0">
                <a:solidFill>
                  <a:srgbClr val="FF0000"/>
                </a:solidFill>
              </a:rPr>
              <a:t> </a:t>
            </a:r>
            <a:r>
              <a:rPr lang="tr-TR" dirty="0" smtClean="0">
                <a:solidFill>
                  <a:srgbClr val="002060"/>
                </a:solidFill>
              </a:rPr>
              <a:t>Dürüst olacağız. </a:t>
            </a:r>
          </a:p>
          <a:p>
            <a:r>
              <a:rPr lang="tr-TR" dirty="0" smtClean="0">
                <a:solidFill>
                  <a:schemeClr val="accent2">
                    <a:lumMod val="50000"/>
                  </a:schemeClr>
                </a:solidFill>
              </a:rPr>
              <a:t> Her iki taraf için de kabul edilebilir, adil bir çözüm bulacağız.</a:t>
            </a:r>
          </a:p>
          <a:p>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3. ADIM: KAZAN-KAZAN ÇÖZÜMÜ İÇİN YOL GÖSTERMEK</a:t>
            </a:r>
            <a:endParaRPr lang="tr-TR" dirty="0">
              <a:solidFill>
                <a:srgbClr val="FF0000"/>
              </a:solidFill>
            </a:endParaRPr>
          </a:p>
        </p:txBody>
      </p:sp>
      <p:sp>
        <p:nvSpPr>
          <p:cNvPr id="3" name="2 İçerik Yer Tutucusu"/>
          <p:cNvSpPr>
            <a:spLocks noGrp="1"/>
          </p:cNvSpPr>
          <p:nvPr>
            <p:ph idx="1"/>
          </p:nvPr>
        </p:nvSpPr>
        <p:spPr/>
        <p:txBody>
          <a:bodyPr>
            <a:normAutofit fontScale="77500" lnSpcReduction="20000"/>
          </a:bodyPr>
          <a:lstStyle/>
          <a:p>
            <a:r>
              <a:rPr lang="tr-TR" dirty="0" smtClean="0">
                <a:solidFill>
                  <a:srgbClr val="002060"/>
                </a:solidFill>
              </a:rPr>
              <a:t> Her iki taraf da soruna ilişkin duygularını ve bakış açısını dile getirir. </a:t>
            </a:r>
          </a:p>
          <a:p>
            <a:r>
              <a:rPr lang="tr-TR" dirty="0" smtClean="0">
                <a:solidFill>
                  <a:srgbClr val="002060"/>
                </a:solidFill>
              </a:rPr>
              <a:t> </a:t>
            </a:r>
            <a:r>
              <a:rPr lang="tr-TR" dirty="0" smtClean="0">
                <a:solidFill>
                  <a:srgbClr val="FF0000"/>
                </a:solidFill>
              </a:rPr>
              <a:t>Her iki taraf da birbirini doğru anlayıp anlamadığını kontrol eder.</a:t>
            </a:r>
          </a:p>
          <a:p>
            <a:r>
              <a:rPr lang="tr-TR" dirty="0" smtClean="0">
                <a:solidFill>
                  <a:srgbClr val="002060"/>
                </a:solidFill>
              </a:rPr>
              <a:t> </a:t>
            </a:r>
            <a:r>
              <a:rPr lang="tr-TR" dirty="0" smtClean="0">
                <a:solidFill>
                  <a:srgbClr val="00B050"/>
                </a:solidFill>
              </a:rPr>
              <a:t>Her iki taraf da sorunun ortaya çıkmasındaki rollerinin ne olduğunu söyler.</a:t>
            </a:r>
          </a:p>
          <a:p>
            <a:r>
              <a:rPr lang="tr-TR" dirty="0" smtClean="0">
                <a:solidFill>
                  <a:srgbClr val="002060"/>
                </a:solidFill>
              </a:rPr>
              <a:t>  Beraberce kazan-kazan çözümü bulmak için fikir üretirler ve her iki tarafı da memnun eden bir çözümde uzlaşırlar.</a:t>
            </a:r>
          </a:p>
          <a:p>
            <a:r>
              <a:rPr lang="tr-TR" dirty="0" smtClean="0">
                <a:solidFill>
                  <a:srgbClr val="002060"/>
                </a:solidFill>
              </a:rPr>
              <a:t>  </a:t>
            </a:r>
            <a:r>
              <a:rPr lang="tr-TR" dirty="0" smtClean="0">
                <a:solidFill>
                  <a:srgbClr val="FF0000"/>
                </a:solidFill>
              </a:rPr>
              <a:t>Birbirlerini takdir ederler, gerekirse özür dilerler. </a:t>
            </a:r>
          </a:p>
          <a:p>
            <a:endParaRPr lang="tr-TR" dirty="0"/>
          </a:p>
          <a:p>
            <a:r>
              <a:rPr lang="tr-TR" b="1" dirty="0" smtClean="0">
                <a:solidFill>
                  <a:srgbClr val="00B050"/>
                </a:solidFill>
              </a:rPr>
              <a:t>Önemli not: Bir arabulucu olarak sadece dinleyin, asla çözüm üretmeyin. Çözümü kendilerinin bulması çok önemlidir.</a:t>
            </a:r>
            <a:endParaRPr lang="tr-TR" b="1"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000108"/>
            <a:ext cx="8229600" cy="5126055"/>
          </a:xfrm>
        </p:spPr>
        <p:txBody>
          <a:bodyPr>
            <a:normAutofit/>
          </a:bodyPr>
          <a:lstStyle/>
          <a:p>
            <a:pPr algn="ctr">
              <a:buNone/>
            </a:pPr>
            <a:r>
              <a:rPr lang="tr-TR" sz="5400" dirty="0" smtClean="0">
                <a:solidFill>
                  <a:srgbClr val="002060"/>
                </a:solidFill>
              </a:rPr>
              <a:t>Çatışmalar insanların ya da grupların farklı ihtiyaçlara, görüşlere ve değerlere sahip olmalarından dolayı ortaya çıkar. </a:t>
            </a:r>
            <a:endParaRPr lang="tr-TR" dirty="0" smtClean="0">
              <a:solidFill>
                <a:srgbClr val="002060"/>
              </a:solidFill>
            </a:endParaRPr>
          </a:p>
          <a:p>
            <a:pPr>
              <a:buNone/>
            </a:pP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85728"/>
            <a:ext cx="8229600" cy="5840435"/>
          </a:xfrm>
        </p:spPr>
        <p:txBody>
          <a:bodyPr>
            <a:normAutofit/>
          </a:bodyPr>
          <a:lstStyle/>
          <a:p>
            <a:pPr algn="ctr">
              <a:buNone/>
            </a:pPr>
            <a:r>
              <a:rPr lang="tr-TR" sz="9600" b="1" dirty="0" smtClean="0">
                <a:solidFill>
                  <a:srgbClr val="00B050"/>
                </a:solidFill>
              </a:rPr>
              <a:t>Doğru </a:t>
            </a:r>
          </a:p>
          <a:p>
            <a:pPr algn="ctr">
              <a:buNone/>
            </a:pPr>
            <a:r>
              <a:rPr lang="tr-TR" sz="5400" dirty="0" smtClean="0">
                <a:solidFill>
                  <a:srgbClr val="002060"/>
                </a:solidFill>
              </a:rPr>
              <a:t>Bu aynı zamanda çatışmanın tanımlarından birisidir. </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pPr algn="ctr">
              <a:buNone/>
            </a:pPr>
            <a:r>
              <a:rPr lang="tr-TR" sz="6000" dirty="0" smtClean="0">
                <a:solidFill>
                  <a:srgbClr val="002060"/>
                </a:solidFill>
              </a:rPr>
              <a:t>İnsanlar anlaşmazlıklarda çok öfkelendikleri için kendilerini kontrol etmelerinin bir yolu yoktur.</a:t>
            </a:r>
          </a:p>
          <a:p>
            <a:pPr>
              <a:buNone/>
            </a:pPr>
            <a:endParaRPr lang="tr-TR" dirty="0" smtClean="0"/>
          </a:p>
          <a:p>
            <a:pPr>
              <a:buNone/>
            </a:pPr>
            <a:r>
              <a:rPr lang="tr-TR" b="1" dirty="0" smtClean="0"/>
              <a:t>  </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714356"/>
            <a:ext cx="8229600" cy="5411807"/>
          </a:xfrm>
        </p:spPr>
        <p:txBody>
          <a:bodyPr>
            <a:normAutofit/>
          </a:bodyPr>
          <a:lstStyle/>
          <a:p>
            <a:pPr algn="ctr">
              <a:buNone/>
            </a:pPr>
            <a:r>
              <a:rPr lang="tr-TR" sz="11500" b="1" dirty="0" smtClean="0">
                <a:solidFill>
                  <a:srgbClr val="FF0000"/>
                </a:solidFill>
              </a:rPr>
              <a:t>Yanlış</a:t>
            </a:r>
          </a:p>
          <a:p>
            <a:pPr>
              <a:buNone/>
            </a:pPr>
            <a:endParaRPr lang="tr-TR" b="1" dirty="0" smtClean="0"/>
          </a:p>
          <a:p>
            <a:pPr algn="ctr">
              <a:buNone/>
            </a:pPr>
            <a:r>
              <a:rPr lang="tr-TR" sz="4800" dirty="0" smtClean="0">
                <a:solidFill>
                  <a:srgbClr val="002060"/>
                </a:solidFill>
              </a:rPr>
              <a:t>Pek çok kişi böyle düşünür ama öfkenin kontrolü mümkündür ve öğrenilebilen bir beceridir. </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428604"/>
            <a:ext cx="8229600" cy="6072230"/>
          </a:xfrm>
        </p:spPr>
        <p:txBody>
          <a:bodyPr>
            <a:normAutofit fontScale="92500" lnSpcReduction="10000"/>
          </a:bodyPr>
          <a:lstStyle/>
          <a:p>
            <a:pPr algn="ctr">
              <a:buNone/>
            </a:pPr>
            <a:r>
              <a:rPr lang="tr-TR" sz="8800" dirty="0" smtClean="0">
                <a:solidFill>
                  <a:srgbClr val="FFC000"/>
                </a:solidFill>
              </a:rPr>
              <a:t>Anlaşmazlıklardan doğan kavgalardan kaçmak zayıflık belirtisidir.</a:t>
            </a:r>
          </a:p>
          <a:p>
            <a:endParaRPr lang="tr-T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980</Words>
  <Application>Microsoft Office PowerPoint</Application>
  <PresentationFormat>Ekran Gösterisi (4:3)</PresentationFormat>
  <Paragraphs>125</Paragraphs>
  <Slides>47</Slides>
  <Notes>0</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Ofis Teması</vt:lpstr>
      <vt:lpstr>ÇATIŞMA ÇÖZME BECERİLERİ</vt:lpstr>
      <vt:lpstr>İNSANLARIN ÇÖZÜM BULMAKTA ZORLANMASININ NEDENLERİ</vt:lpstr>
      <vt:lpstr>İyi bir dinleyici olmak çözüm bulmakta önemlidir.</vt:lpstr>
      <vt:lpstr>Slayt 4</vt:lpstr>
      <vt:lpstr>Slayt 5</vt:lpstr>
      <vt:lpstr>Slayt 6</vt:lpstr>
      <vt:lpstr>Slayt 7</vt:lpstr>
      <vt:lpstr>Slayt 8</vt:lpstr>
      <vt:lpstr>Slayt 9</vt:lpstr>
      <vt:lpstr>Slayt 10</vt:lpstr>
      <vt:lpstr>Slayt 11</vt:lpstr>
      <vt:lpstr>Slayt 12</vt:lpstr>
      <vt:lpstr>Slayt 13</vt:lpstr>
      <vt:lpstr>Her sorunun birden fazla çözüm yolu olabilir,  çözüm çok yakınında</vt:lpstr>
      <vt:lpstr>Çözümler bulmakta yaratıcı ol</vt:lpstr>
      <vt:lpstr>Slayt 16</vt:lpstr>
      <vt:lpstr>1. Olasılık:</vt:lpstr>
      <vt:lpstr>2. Olasılık:</vt:lpstr>
      <vt:lpstr>3. Olasılık:</vt:lpstr>
      <vt:lpstr>UZLAŞMAK</vt:lpstr>
      <vt:lpstr> 4. Olasılık:</vt:lpstr>
      <vt:lpstr>Slayt 22</vt:lpstr>
      <vt:lpstr>ÇATIŞMA ÇÖZME BİÇİMLERİ</vt:lpstr>
      <vt:lpstr>ZORLAMAK, GÜÇ KULLANMAK</vt:lpstr>
      <vt:lpstr>Zor kullanmak</vt:lpstr>
      <vt:lpstr>PES ETMEK</vt:lpstr>
      <vt:lpstr>KAÇINMAK</vt:lpstr>
      <vt:lpstr>UZLAŞMAK</vt:lpstr>
      <vt:lpstr>uzlaşmak</vt:lpstr>
      <vt:lpstr>SORUNU ETKİN BİR BİÇİMDE ÇÖZMEK</vt:lpstr>
      <vt:lpstr>Slayt 31</vt:lpstr>
      <vt:lpstr>Slayt 32</vt:lpstr>
      <vt:lpstr>Slayt 33</vt:lpstr>
      <vt:lpstr>Slayt 34</vt:lpstr>
      <vt:lpstr>Slayt 35</vt:lpstr>
      <vt:lpstr>KAZAN-KAZAN YÖNTEMİNİN ADIMLARI</vt:lpstr>
      <vt:lpstr>Derin nefes al sakinleş</vt:lpstr>
      <vt:lpstr>Slayt 38</vt:lpstr>
      <vt:lpstr>Her şeyi konuşabilen insan her türlü sorunun üstesinden gelebilir.</vt:lpstr>
      <vt:lpstr>Slayt 40</vt:lpstr>
      <vt:lpstr>Slayt 41</vt:lpstr>
      <vt:lpstr>Slayt 42</vt:lpstr>
      <vt:lpstr>Slayt 43</vt:lpstr>
      <vt:lpstr>ARABULUCULUK</vt:lpstr>
      <vt:lpstr>ARABULUCULUĞUN TEMEL ADIMLARI</vt:lpstr>
      <vt:lpstr>2. ADIM: KURALLARI BELİRLEMEK  </vt:lpstr>
      <vt:lpstr>3. ADIM: KAZAN-KAZAN ÇÖZÜMÜ İÇİN YOL GÖSTERMEK</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omer bulut</dc:creator>
  <cp:lastModifiedBy>PDRPC@outlook.com</cp:lastModifiedBy>
  <cp:revision>32</cp:revision>
  <dcterms:created xsi:type="dcterms:W3CDTF">2018-03-31T18:03:33Z</dcterms:created>
  <dcterms:modified xsi:type="dcterms:W3CDTF">2020-10-26T21:35:16Z</dcterms:modified>
</cp:coreProperties>
</file>