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86" r:id="rId19"/>
    <p:sldId id="273" r:id="rId20"/>
    <p:sldId id="274" r:id="rId21"/>
    <p:sldId id="275" r:id="rId22"/>
    <p:sldId id="276" r:id="rId23"/>
    <p:sldId id="277" r:id="rId24"/>
    <p:sldId id="278" r:id="rId25"/>
    <p:sldId id="279" r:id="rId26"/>
    <p:sldId id="280" r:id="rId27"/>
    <p:sldId id="281" r:id="rId28"/>
    <p:sldId id="283" r:id="rId29"/>
    <p:sldId id="284" r:id="rId30"/>
    <p:sldId id="285" r:id="rId31"/>
  </p:sldIdLst>
  <p:sldSz cx="9398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392" y="-96"/>
      </p:cViewPr>
      <p:guideLst>
        <p:guide orient="horz" pos="2160"/>
        <p:guide pos="29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72353" y="359898"/>
            <a:ext cx="761238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72353" y="1850064"/>
            <a:ext cx="761238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Oval"/>
          <p:cNvSpPr/>
          <p:nvPr/>
        </p:nvSpPr>
        <p:spPr>
          <a:xfrm>
            <a:off x="947028" y="1413802"/>
            <a:ext cx="216154"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89320" y="1345016"/>
            <a:ext cx="65786"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7048500" y="274640"/>
            <a:ext cx="18796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74750" y="274641"/>
            <a:ext cx="5717117"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346304" y="-54"/>
            <a:ext cx="70485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650014" y="2600325"/>
            <a:ext cx="65786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650014" y="1066800"/>
            <a:ext cx="65786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0" name="9 Dikdörtgen"/>
          <p:cNvSpPr/>
          <p:nvPr/>
        </p:nvSpPr>
        <p:spPr bwMode="invGray">
          <a:xfrm>
            <a:off x="2349500" y="0"/>
            <a:ext cx="7831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232663" y="2814656"/>
            <a:ext cx="216154"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74955" y="2745870"/>
            <a:ext cx="65786"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75486" y="274320"/>
            <a:ext cx="770636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75486" y="1524000"/>
            <a:ext cx="37592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422646" y="1524000"/>
            <a:ext cx="37592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69900" y="5160336"/>
            <a:ext cx="84582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9900" y="328278"/>
            <a:ext cx="413512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2980" y="328278"/>
            <a:ext cx="413512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69900" y="969336"/>
            <a:ext cx="413512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792980" y="969336"/>
            <a:ext cx="413512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75486" y="274320"/>
            <a:ext cx="770636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43178" y="0"/>
            <a:ext cx="8354822"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Dikdörtgen"/>
          <p:cNvSpPr/>
          <p:nvPr/>
        </p:nvSpPr>
        <p:spPr bwMode="invGray">
          <a:xfrm>
            <a:off x="1043178" y="-54"/>
            <a:ext cx="7518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69900" y="216778"/>
            <a:ext cx="3915833"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69900" y="1406964"/>
            <a:ext cx="3915833"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69900" y="2133601"/>
            <a:ext cx="8379883"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050421" y="1066800"/>
            <a:ext cx="28194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05.11.2020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Dikdörtgen"/>
          <p:cNvSpPr/>
          <p:nvPr/>
        </p:nvSpPr>
        <p:spPr>
          <a:xfrm>
            <a:off x="783167" y="1066800"/>
            <a:ext cx="4699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61483" y="1143004"/>
            <a:ext cx="4542367"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407745" y="954341"/>
            <a:ext cx="70485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142658" y="936786"/>
            <a:ext cx="667258"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61483" y="4800600"/>
            <a:ext cx="4542367"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Pasta"/>
          <p:cNvSpPr/>
          <p:nvPr/>
        </p:nvSpPr>
        <p:spPr>
          <a:xfrm>
            <a:off x="-838591" y="-815922"/>
            <a:ext cx="1684412"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73506" y="21103"/>
            <a:ext cx="1749474"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7962" y="1055077"/>
            <a:ext cx="115698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41009" y="-54"/>
            <a:ext cx="8356992"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75486" y="274638"/>
            <a:ext cx="770636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75486" y="1447800"/>
            <a:ext cx="770636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680883" y="6305550"/>
            <a:ext cx="2192867"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9F75050-0E15-4C5B-92B0-66D068882F1F}" type="datetimeFigureOut">
              <a:rPr lang="tr-TR" smtClean="0"/>
              <a:pPr/>
              <a:t>05.11.2020</a:t>
            </a:fld>
            <a:endParaRPr lang="tr-TR"/>
          </a:p>
        </p:txBody>
      </p:sp>
      <p:sp>
        <p:nvSpPr>
          <p:cNvPr id="10" name="9 Altbilgi Yer Tutucusu"/>
          <p:cNvSpPr>
            <a:spLocks noGrp="1"/>
          </p:cNvSpPr>
          <p:nvPr>
            <p:ph type="ftr" sz="quarter" idx="3"/>
          </p:nvPr>
        </p:nvSpPr>
        <p:spPr>
          <a:xfrm>
            <a:off x="5873750" y="6305550"/>
            <a:ext cx="2976033"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852916" y="6305550"/>
            <a:ext cx="4699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DEFA8C-F947-479F-BE07-76B6B3F80BF1}" type="slidenum">
              <a:rPr lang="tr-TR" smtClean="0"/>
              <a:pPr/>
              <a:t>‹#›</a:t>
            </a:fld>
            <a:endParaRPr lang="tr-TR"/>
          </a:p>
        </p:txBody>
      </p:sp>
      <p:sp>
        <p:nvSpPr>
          <p:cNvPr id="15" name="14 Dikdörtgen"/>
          <p:cNvSpPr/>
          <p:nvPr/>
        </p:nvSpPr>
        <p:spPr bwMode="invGray">
          <a:xfrm>
            <a:off x="1043178" y="-54"/>
            <a:ext cx="75184"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mentalup.net/blog/dikkat-eksikligi-hiperaktivite-bozuklugu-(dehb)"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irkahvemolasi.co/hayat/kisisel-gelisim/yaratici-insanlar-nasil-davranirla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555596" y="2000240"/>
            <a:ext cx="8041008" cy="3214710"/>
          </a:xfrm>
        </p:spPr>
        <p:txBody>
          <a:bodyPr>
            <a:normAutofit lnSpcReduction="10000"/>
          </a:bodyPr>
          <a:lstStyle/>
          <a:p>
            <a:pPr algn="ctr"/>
            <a:r>
              <a:rPr lang="tr-TR" sz="5400" b="1" dirty="0" smtClean="0">
                <a:latin typeface="Arial Black" pitchFamily="34" charset="0"/>
                <a:cs typeface="Aharoni" pitchFamily="2" charset="-79"/>
              </a:rPr>
              <a:t>      ZEKA TÜRLERİ </a:t>
            </a:r>
          </a:p>
          <a:p>
            <a:pPr algn="ctr"/>
            <a:r>
              <a:rPr lang="tr-TR" sz="5400" b="1" dirty="0" smtClean="0">
                <a:latin typeface="Arial Black" pitchFamily="34" charset="0"/>
                <a:cs typeface="Aharoni" pitchFamily="2" charset="-79"/>
              </a:rPr>
              <a:t>   ve </a:t>
            </a:r>
          </a:p>
          <a:p>
            <a:pPr algn="ctr"/>
            <a:r>
              <a:rPr lang="tr-TR" sz="5400" b="1" dirty="0" smtClean="0">
                <a:latin typeface="Arial Black" pitchFamily="34" charset="0"/>
                <a:cs typeface="Aharoni" pitchFamily="2" charset="-79"/>
              </a:rPr>
              <a:t>   FARKLI ÖĞRENME   </a:t>
            </a:r>
            <a:r>
              <a:rPr lang="tr-TR" sz="5400" b="1" dirty="0" smtClean="0">
                <a:latin typeface="Arial Black" pitchFamily="34" charset="0"/>
                <a:cs typeface="Aharoni" pitchFamily="2" charset="-79"/>
              </a:rPr>
              <a:t>YÖNTEMLERİ</a:t>
            </a:r>
            <a:endParaRPr lang="tr-TR" sz="5400" dirty="0" smtClean="0">
              <a:latin typeface="Arial Black" pitchFamily="34" charset="0"/>
              <a:cs typeface="Aharoni" pitchFamily="2" charset="-79"/>
            </a:endParaRP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Dağınık Olduğu </a:t>
            </a:r>
            <a:r>
              <a:rPr lang="tr-TR" dirty="0" err="1" smtClean="0">
                <a:solidFill>
                  <a:srgbClr val="FF0000"/>
                </a:solidFill>
              </a:rPr>
              <a:t>Mod</a:t>
            </a:r>
            <a:endParaRPr lang="tr-TR" dirty="0">
              <a:solidFill>
                <a:srgbClr val="FF0000"/>
              </a:solidFill>
            </a:endParaRPr>
          </a:p>
        </p:txBody>
      </p:sp>
      <p:sp>
        <p:nvSpPr>
          <p:cNvPr id="3" name="2 İçerik Yer Tutucusu"/>
          <p:cNvSpPr>
            <a:spLocks noGrp="1"/>
          </p:cNvSpPr>
          <p:nvPr>
            <p:ph idx="1"/>
          </p:nvPr>
        </p:nvSpPr>
        <p:spPr/>
        <p:txBody>
          <a:bodyPr/>
          <a:lstStyle/>
          <a:p>
            <a:endParaRPr lang="tr-TR" dirty="0" smtClean="0"/>
          </a:p>
          <a:p>
            <a:endParaRPr lang="tr-TR" dirty="0" smtClean="0"/>
          </a:p>
          <a:p>
            <a:r>
              <a:rPr lang="tr-TR" dirty="0" smtClean="0"/>
              <a:t>Beyninizi daha az çalıştırdığınız, egzersiz yaptığınız zaman ya da uyumaya geçmeden önceki an.</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ANEKTOT </a:t>
            </a:r>
            <a:endParaRPr lang="tr-TR"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tr-TR" dirty="0" smtClean="0"/>
              <a:t>Salvador </a:t>
            </a:r>
            <a:r>
              <a:rPr lang="tr-TR" dirty="0" err="1" smtClean="0"/>
              <a:t>Dali</a:t>
            </a:r>
            <a:r>
              <a:rPr lang="tr-TR" dirty="0" smtClean="0"/>
              <a:t> resimlerini yapmadan önce eline anahtarlarını alarak koltuğunda kaykılarak otururmuş. Kafasında yapmayı düşündüğü projeyle birlikte dağınık moda geçmeye hazır hale gelirmiş. Kendinden hafifçe geçip, tam uykuya dalma </a:t>
            </a:r>
            <a:r>
              <a:rPr lang="tr-TR" dirty="0" err="1" smtClean="0"/>
              <a:t>moduna</a:t>
            </a:r>
            <a:r>
              <a:rPr lang="tr-TR" dirty="0" smtClean="0"/>
              <a:t> geçecekken elindeki anahtarlar yere düşünce birden uyanır ve o harika, yaratıcı, sürrealist resimlerini yapmaya başlarmış. Anahtarın düştüğü “Aha” anı onun yaratıcılığını, üretkenliğini tetiklermiş. </a:t>
            </a:r>
            <a:r>
              <a:rPr lang="tr-TR" b="1" dirty="0" smtClean="0"/>
              <a:t>Dağınık</a:t>
            </a:r>
            <a:r>
              <a:rPr lang="tr-TR" dirty="0" smtClean="0"/>
              <a:t> </a:t>
            </a:r>
            <a:r>
              <a:rPr lang="tr-TR" b="1" dirty="0" err="1" smtClean="0"/>
              <a:t>modda</a:t>
            </a:r>
            <a:r>
              <a:rPr lang="tr-TR" dirty="0" smtClean="0"/>
              <a:t> edindiği fikri </a:t>
            </a:r>
            <a:r>
              <a:rPr lang="tr-TR" b="1" dirty="0" smtClean="0"/>
              <a:t>odaklandığı </a:t>
            </a:r>
            <a:r>
              <a:rPr lang="tr-TR" b="1" dirty="0" err="1" smtClean="0"/>
              <a:t>modda</a:t>
            </a:r>
            <a:r>
              <a:rPr lang="tr-TR" dirty="0" smtClean="0"/>
              <a:t> hayata geçirirmiş.</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FF0000"/>
                </a:solidFill>
              </a:rPr>
              <a:t>Sanatta böyle ama bilim de öyle mi?</a:t>
            </a:r>
            <a:endParaRPr lang="tr-TR" dirty="0">
              <a:solidFill>
                <a:srgbClr val="FF0000"/>
              </a:solidFill>
            </a:endParaRPr>
          </a:p>
        </p:txBody>
      </p:sp>
      <p:sp>
        <p:nvSpPr>
          <p:cNvPr id="3" name="2 İçerik Yer Tutucusu"/>
          <p:cNvSpPr>
            <a:spLocks noGrp="1"/>
          </p:cNvSpPr>
          <p:nvPr>
            <p:ph idx="1"/>
          </p:nvPr>
        </p:nvSpPr>
        <p:spPr/>
        <p:txBody>
          <a:bodyPr>
            <a:normAutofit/>
          </a:bodyPr>
          <a:lstStyle/>
          <a:p>
            <a:r>
              <a:rPr lang="tr-TR" dirty="0" err="1" smtClean="0"/>
              <a:t>Dali’nin</a:t>
            </a:r>
            <a:r>
              <a:rPr lang="tr-TR" dirty="0" smtClean="0"/>
              <a:t> sistemini Thomas Edison da uygularmış. O da eline aldığı bilyelerle sandalyesinde oturur,muhtemelen az önce çalıştığı projesi kafasında hafif uyku </a:t>
            </a:r>
            <a:r>
              <a:rPr lang="tr-TR" dirty="0" err="1" smtClean="0"/>
              <a:t>moduna</a:t>
            </a:r>
            <a:r>
              <a:rPr lang="tr-TR" dirty="0" smtClean="0"/>
              <a:t> geçermiş. Tam o sırada elinden kayarak yere düşen bilyelerin sesi ile kendine gelir, o da </a:t>
            </a:r>
            <a:r>
              <a:rPr lang="tr-TR" dirty="0" err="1" smtClean="0"/>
              <a:t>Dali</a:t>
            </a:r>
            <a:r>
              <a:rPr lang="tr-TR" dirty="0" smtClean="0"/>
              <a:t> gibi </a:t>
            </a:r>
            <a:r>
              <a:rPr lang="tr-TR" b="1" dirty="0" smtClean="0"/>
              <a:t>Dağınık </a:t>
            </a:r>
            <a:r>
              <a:rPr lang="tr-TR" b="1" dirty="0" err="1" smtClean="0"/>
              <a:t>Modda</a:t>
            </a:r>
            <a:r>
              <a:rPr lang="tr-TR" dirty="0" smtClean="0"/>
              <a:t> edindiği fikirle projesine odaklanırmış.</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smtClean="0">
                <a:solidFill>
                  <a:srgbClr val="FF0000"/>
                </a:solidFill>
              </a:rPr>
              <a:t>Dediklerine göre </a:t>
            </a:r>
            <a:endParaRPr lang="tr-TR" dirty="0">
              <a:solidFill>
                <a:srgbClr val="FF0000"/>
              </a:solidFill>
            </a:endParaRPr>
          </a:p>
        </p:txBody>
      </p:sp>
      <p:sp>
        <p:nvSpPr>
          <p:cNvPr id="3" name="2 İçerik Yer Tutucusu"/>
          <p:cNvSpPr>
            <a:spLocks noGrp="1"/>
          </p:cNvSpPr>
          <p:nvPr>
            <p:ph idx="1"/>
          </p:nvPr>
        </p:nvSpPr>
        <p:spPr/>
        <p:txBody>
          <a:bodyPr/>
          <a:lstStyle/>
          <a:p>
            <a:r>
              <a:rPr lang="tr-TR" i="1" dirty="0" smtClean="0"/>
              <a:t>Y</a:t>
            </a:r>
            <a:r>
              <a:rPr lang="tr-TR" i="1" dirty="0" smtClean="0"/>
              <a:t>oğun bir </a:t>
            </a:r>
            <a:r>
              <a:rPr lang="tr-TR" i="1" dirty="0" smtClean="0"/>
              <a:t>çalışmadan sonra kalkıp bir yürüyüşe çıkmak, egzersiz yapmak, hatta duş almak ya da kafanızı dağıtacak bir başka aktivite yapmak öğrenmeye iyi geliyor. Konu beyinde oturuyor.</a:t>
            </a:r>
            <a:endParaRPr lang="tr-TR" dirty="0" smtClean="0"/>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          </a:t>
            </a:r>
            <a:r>
              <a:rPr lang="tr-TR" dirty="0" err="1" smtClean="0">
                <a:solidFill>
                  <a:srgbClr val="FF0000"/>
                </a:solidFill>
              </a:rPr>
              <a:t>Einstellung</a:t>
            </a:r>
            <a:r>
              <a:rPr lang="tr-TR" dirty="0" smtClean="0">
                <a:solidFill>
                  <a:srgbClr val="FF0000"/>
                </a:solidFill>
              </a:rPr>
              <a:t> etkisi</a:t>
            </a:r>
            <a:endParaRPr lang="tr-TR" dirty="0">
              <a:solidFill>
                <a:srgbClr val="FF0000"/>
              </a:solidFill>
            </a:endParaRPr>
          </a:p>
        </p:txBody>
      </p:sp>
      <p:sp>
        <p:nvSpPr>
          <p:cNvPr id="3" name="2 İçerik Yer Tutucusu"/>
          <p:cNvSpPr>
            <a:spLocks noGrp="1"/>
          </p:cNvSpPr>
          <p:nvPr>
            <p:ph idx="1"/>
          </p:nvPr>
        </p:nvSpPr>
        <p:spPr/>
        <p:txBody>
          <a:bodyPr/>
          <a:lstStyle/>
          <a:p>
            <a:endParaRPr lang="tr-TR" dirty="0" smtClean="0"/>
          </a:p>
          <a:p>
            <a:r>
              <a:rPr lang="tr-TR" dirty="0" smtClean="0"/>
              <a:t>Tam tersine çok uzun süre bir konuya odaklanmaya çalışmak ise </a:t>
            </a:r>
            <a:r>
              <a:rPr lang="tr-TR" dirty="0" err="1" smtClean="0"/>
              <a:t>Einstellung</a:t>
            </a:r>
            <a:r>
              <a:rPr lang="tr-TR" dirty="0" smtClean="0"/>
              <a:t> etkisi yaratıyormuş. </a:t>
            </a:r>
            <a:r>
              <a:rPr lang="tr-TR" dirty="0" smtClean="0"/>
              <a:t> </a:t>
            </a:r>
            <a:r>
              <a:rPr lang="tr-TR" dirty="0" err="1" smtClean="0"/>
              <a:t>Einstellung</a:t>
            </a:r>
            <a:r>
              <a:rPr lang="tr-TR" dirty="0" smtClean="0"/>
              <a:t> </a:t>
            </a:r>
            <a:r>
              <a:rPr lang="tr-TR" dirty="0" smtClean="0"/>
              <a:t>etkisi aynı konu üzerine çok fazla çalışmak yüzünden konuya değişik çözümler üretememek, takılıp kalmak olarak adlandırılıyor.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t/>
            </a:r>
            <a:br>
              <a:rPr lang="tr-TR" dirty="0" smtClean="0"/>
            </a:br>
            <a:r>
              <a:rPr lang="tr-TR" dirty="0" smtClean="0">
                <a:solidFill>
                  <a:srgbClr val="FF0000"/>
                </a:solidFill>
              </a:rPr>
              <a:t>IQ ve Çoklu Zeka Teorisi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Son yıllarda farklı ve bireysel öğrenme süreçleri ile ilgili araştırma ve uygulamalar giderek önem kazanmaktadır. Bu anlayışın belki de ilk adımlarından biri tek bir zeka kavramı olmadığını, IQ kavramının hayat başarısını açıklamak için yetersiz kaldığını belirten </a:t>
            </a:r>
            <a:r>
              <a:rPr lang="tr-TR" dirty="0" err="1" smtClean="0"/>
              <a:t>Howard</a:t>
            </a:r>
            <a:r>
              <a:rPr lang="tr-TR" dirty="0" smtClean="0"/>
              <a:t> </a:t>
            </a:r>
            <a:r>
              <a:rPr lang="tr-TR" dirty="0" err="1" smtClean="0"/>
              <a:t>GARDNER'ın</a:t>
            </a:r>
            <a:r>
              <a:rPr lang="tr-TR" dirty="0" smtClean="0"/>
              <a:t> ortaya koyduğu çoklu zeka teorisidir.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Çoklu </a:t>
            </a:r>
            <a:r>
              <a:rPr lang="tr-TR" dirty="0" smtClean="0"/>
              <a:t>Zeka teorisi her bireyin sahip olduğu 7 zeka türünden bahseder. Son yıllarda bu 7 zeka türüne</a:t>
            </a:r>
          </a:p>
          <a:p>
            <a:r>
              <a:rPr lang="tr-TR" dirty="0" smtClean="0"/>
              <a:t>sosyal ve kişiler arası ilişkilerdeki beceriyi tanımlayan "Duygusal Zeka" kavramı da eklenmiştir.</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84224" y="274638"/>
            <a:ext cx="8197622" cy="5083188"/>
          </a:xfrm>
        </p:spPr>
        <p:txBody>
          <a:bodyPr>
            <a:normAutofit/>
          </a:bodyPr>
          <a:lstStyle/>
          <a:p>
            <a:r>
              <a:rPr lang="tr-TR" dirty="0" smtClean="0"/>
              <a:t/>
            </a:r>
            <a:br>
              <a:rPr lang="tr-TR" dirty="0" smtClean="0"/>
            </a:br>
            <a:r>
              <a:rPr lang="tr-TR" dirty="0" smtClean="0"/>
              <a:t/>
            </a:r>
            <a:br>
              <a:rPr lang="tr-TR" dirty="0" smtClean="0"/>
            </a:br>
            <a:r>
              <a:rPr lang="tr-TR" dirty="0" smtClean="0"/>
              <a:t>ÇOKLU ZEKA TEORİSİNE GÖRE ZEKA TÜRLERİ VE ÖRNEK OLABİLECEK ÖĞRENME YÖNTEMLERİ</a:t>
            </a:r>
            <a:r>
              <a:rPr lang="tr-TR" dirty="0" smtClean="0"/>
              <a:t/>
            </a:r>
            <a:br>
              <a:rPr lang="tr-TR" dirty="0" smtClean="0"/>
            </a:b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pPr>
              <a:buNone/>
            </a:pPr>
            <a:r>
              <a:rPr lang="tr-TR" dirty="0" smtClean="0"/>
              <a:t>              ÇOKLU ZEKA TÜRLERİNE </a:t>
            </a:r>
          </a:p>
          <a:p>
            <a:pPr>
              <a:buNone/>
            </a:pPr>
            <a:r>
              <a:rPr lang="tr-TR" dirty="0" smtClean="0"/>
              <a:t>        ÖRNEK OLABİLECEK ÖĞRENME               YÖNTEMLERİ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1" cap="all" dirty="0" smtClean="0"/>
              <a:t/>
            </a:r>
            <a:br>
              <a:rPr lang="tr-TR" b="1" cap="all" dirty="0" smtClean="0"/>
            </a:br>
            <a:r>
              <a:rPr lang="tr-TR" b="1" cap="all" dirty="0" smtClean="0"/>
              <a:t>1- GÖRSEL ÖĞRENME STİLİ</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r>
              <a:rPr lang="tr-TR" dirty="0" smtClean="0"/>
              <a:t>Görerek, gözlem yaparak ve okuyarak öğrenmenin baskın olduğu öğrenme biçimidir. Görsel tablolar, renkli bloklar, çeşitli görsel kompozisyonlar görsel öğrenme stiline hakim insanlara daha fazla hitap eder.</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Users\ATASAN\Desktop\3.jpg"/>
          <p:cNvPicPr>
            <a:picLocks noGrp="1" noChangeAspect="1" noChangeArrowheads="1"/>
          </p:cNvPicPr>
          <p:nvPr>
            <p:ph idx="1"/>
          </p:nvPr>
        </p:nvPicPr>
        <p:blipFill>
          <a:blip r:embed="rId2"/>
          <a:srcRect/>
          <a:stretch>
            <a:fillRect/>
          </a:stretch>
        </p:blipFill>
        <p:spPr bwMode="auto">
          <a:xfrm>
            <a:off x="1055662" y="0"/>
            <a:ext cx="8342337"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dirty="0" smtClean="0"/>
              <a:t/>
            </a:r>
            <a:br>
              <a:rPr lang="tr-TR" sz="3100" b="1" dirty="0" smtClean="0"/>
            </a:br>
            <a:r>
              <a:rPr lang="tr-TR" sz="3100" b="1" dirty="0" smtClean="0"/>
              <a:t/>
            </a:r>
            <a:br>
              <a:rPr lang="tr-TR" sz="3100" b="1" dirty="0" smtClean="0"/>
            </a:br>
            <a:r>
              <a:rPr lang="tr-TR" sz="3100" b="1" dirty="0" smtClean="0"/>
              <a:t>Görsel Öğrenme Stilini Benimsemiş Kişilerin Özellikleri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a:bodyPr>
          <a:lstStyle/>
          <a:p>
            <a:r>
              <a:rPr lang="tr-TR" dirty="0" smtClean="0"/>
              <a:t>Görselleri, beden dilinden yakalamak mümkündür. Bir şey düşünürken genellikle yukarı (sağ üst çapraza, sol üst çapraza) bakarlar. Giyim ve görünüşleriyle de dikkat çekerler. Görseller, kılık kıyafetine özen gösteren titiz kişilerdir. Dağınık ortamları sevmezler. İlkokul 1.sınıf öğrencisi bir çocuğun bile bu tür davranışlarını gözlemlemek mümkündür. Mesela, okul çantaları düzenlidir ve ders çalışırken ortalığı dağıtmazlar</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341414" y="274638"/>
            <a:ext cx="7840432" cy="1143000"/>
          </a:xfrm>
        </p:spPr>
        <p:txBody>
          <a:bodyPr>
            <a:normAutofit fontScale="90000"/>
          </a:bodyPr>
          <a:lstStyle/>
          <a:p>
            <a:pPr algn="ctr"/>
            <a:r>
              <a:rPr lang="tr-TR" sz="3100" b="1" dirty="0" smtClean="0"/>
              <a:t/>
            </a:r>
            <a:br>
              <a:rPr lang="tr-TR" sz="3100" b="1" dirty="0" smtClean="0"/>
            </a:br>
            <a:r>
              <a:rPr lang="tr-TR" sz="3100" b="1" dirty="0" smtClean="0"/>
              <a:t>Görseller İçin Verimli Ders Çalışma</a:t>
            </a:r>
            <a:br>
              <a:rPr lang="tr-TR" sz="3100" b="1" dirty="0" smtClean="0"/>
            </a:br>
            <a:r>
              <a:rPr lang="tr-TR" sz="3100" b="1" dirty="0" smtClean="0"/>
              <a:t> &amp; Öğrenme Teknikleri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pPr lvl="0"/>
            <a:r>
              <a:rPr lang="tr-TR" sz="2800" dirty="0" smtClean="0"/>
              <a:t>Görsel öğrenme biçimine yatkın kişiler ders esnasında not aldıklarında konuyu daha rahat öğrenip hafızalarında kalıcı kılabilirler.</a:t>
            </a:r>
          </a:p>
          <a:p>
            <a:pPr lvl="0"/>
            <a:r>
              <a:rPr lang="tr-TR" sz="2800" dirty="0" smtClean="0"/>
              <a:t>Özetler ve önemli notlar şeklinde çalışmaları verimli olur.</a:t>
            </a:r>
          </a:p>
          <a:p>
            <a:pPr lvl="0"/>
            <a:r>
              <a:rPr lang="tr-TR" sz="2800" dirty="0" smtClean="0"/>
              <a:t>Önemli gördükleri bölümleri renkli kalemlerle işaretlediklerinde daha rahat öğrenirler.</a:t>
            </a:r>
          </a:p>
          <a:p>
            <a:pPr lvl="0"/>
            <a:r>
              <a:rPr lang="tr-TR" sz="2800" dirty="0" smtClean="0"/>
              <a:t>Bir problemi çözerken, çözüm aşamaları hakkında notlar alabilirler. Bu sayede keşfettikleri yöntemleri de kalıcı kılabilirler.</a:t>
            </a:r>
          </a:p>
          <a:p>
            <a:pPr lvl="0"/>
            <a:r>
              <a:rPr lang="tr-TR" sz="2800" dirty="0" smtClean="0"/>
              <a:t>Şemalardan, sembollerden, şekillerden ve grafiklerden yardım alarak çalışmaları etkili olur.</a:t>
            </a: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cap="all" dirty="0" smtClean="0"/>
              <a:t/>
            </a:r>
            <a:br>
              <a:rPr lang="tr-TR" sz="3100" b="1" cap="all" dirty="0" smtClean="0"/>
            </a:br>
            <a:r>
              <a:rPr lang="tr-TR" sz="3100" b="1" cap="all" dirty="0" smtClean="0"/>
              <a:t>2- İŞİTSEL ÖĞRENME STİLİ</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endParaRPr lang="tr-TR" dirty="0" smtClean="0"/>
          </a:p>
          <a:p>
            <a:r>
              <a:rPr lang="tr-TR" dirty="0" smtClean="0"/>
              <a:t>Dinleyerek, tartışarak ve sık sık iletişim kurarak öğrenmenin baskın olduğu öğrenme biçimidir. Seminerler, ses kayıtları, müzik veya benzeri ses öğeleri işitsel öğrenme stiline hakim insanlara daha fazla hitap eder.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dirty="0" smtClean="0"/>
              <a:t/>
            </a:r>
            <a:br>
              <a:rPr lang="tr-TR" sz="3100" b="1" dirty="0" smtClean="0"/>
            </a:br>
            <a:r>
              <a:rPr lang="tr-TR" sz="3100" b="1" dirty="0" smtClean="0"/>
              <a:t>İşitsel Öğrenme Stilini Benimsemiş Kişilerin Özellikleri</a:t>
            </a:r>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smtClean="0"/>
          </a:p>
          <a:p>
            <a:r>
              <a:rPr lang="tr-TR" dirty="0" smtClean="0"/>
              <a:t>İşitseller, görsellere göre daha sosyaldirler. Ders çalışırken birilerinin kendilerine eşlik etmesinden hoşlanırlar. Sohbet etmekten ve tartışmaktan keyif alırlar. Bir şeyler düşünürken ne yukarı, ne de aşağı bakarlar. İşitseller genellikle düşünme sırasında göz-kulak hizasına bakarlar.</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dirty="0" smtClean="0"/>
              <a:t/>
            </a:r>
            <a:br>
              <a:rPr lang="tr-TR" sz="3100" b="1" dirty="0" smtClean="0"/>
            </a:br>
            <a:r>
              <a:rPr lang="tr-TR" sz="3100" b="1" dirty="0" smtClean="0"/>
              <a:t/>
            </a:r>
            <a:br>
              <a:rPr lang="tr-TR" sz="3100" b="1" dirty="0" smtClean="0"/>
            </a:br>
            <a:r>
              <a:rPr lang="tr-TR" sz="3100" b="1" dirty="0" smtClean="0"/>
              <a:t>İşitseller İçin Verimli Ders Çalışma &amp; Öğrenme Teknikleri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85000" lnSpcReduction="10000"/>
          </a:bodyPr>
          <a:lstStyle/>
          <a:p>
            <a:pPr lvl="0"/>
            <a:r>
              <a:rPr lang="tr-TR" dirty="0" smtClean="0"/>
              <a:t>İşitseller, kendilerine eşlik edecek bir çalışma arkadaşı olduğunda daha etkin öğrenirler.</a:t>
            </a:r>
          </a:p>
          <a:p>
            <a:pPr lvl="0"/>
            <a:r>
              <a:rPr lang="tr-TR" dirty="0" smtClean="0"/>
              <a:t>Okuma ve dinleme sırasında ses kaydı alıp tekrar dinlediklerinde, bilgileri etkin bir şekilde hafızalarına kayıt edebilirler.</a:t>
            </a:r>
          </a:p>
          <a:p>
            <a:pPr lvl="0"/>
            <a:r>
              <a:rPr lang="tr-TR" dirty="0" smtClean="0"/>
              <a:t>Sesli okuma yöntemi, işitseller için daha verimlidir.</a:t>
            </a:r>
          </a:p>
          <a:p>
            <a:pPr lvl="0"/>
            <a:r>
              <a:rPr lang="tr-TR" dirty="0" smtClean="0"/>
              <a:t>Önemli başlıkları veya önemli kısımları daha yüksek sesle okuyarak öğrenme sürecini hızlandırabilirler.</a:t>
            </a:r>
          </a:p>
          <a:p>
            <a:pPr lvl="0"/>
            <a:r>
              <a:rPr lang="tr-TR" dirty="0" smtClean="0"/>
              <a:t>Anlatılanları dinledikten sonra tekrar hatırlamak istediklerinde öğreticinin anlatım tarzıyla tekrar etmeleri etkili olur.</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cap="all" dirty="0" smtClean="0"/>
              <a:t/>
            </a:r>
            <a:br>
              <a:rPr lang="tr-TR" sz="3100" b="1" cap="all" dirty="0" smtClean="0"/>
            </a:br>
            <a:r>
              <a:rPr lang="tr-TR" sz="3100" b="1" cap="all" dirty="0" smtClean="0"/>
              <a:t/>
            </a:r>
            <a:br>
              <a:rPr lang="tr-TR" sz="3100" b="1" cap="all" dirty="0" smtClean="0"/>
            </a:br>
            <a:r>
              <a:rPr lang="tr-TR" sz="3100" b="1" cap="all" dirty="0" smtClean="0"/>
              <a:t>3- DOKUNSAL ÖĞRENME STİLİ (KİNESTETİK)</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endParaRPr lang="tr-TR" dirty="0" smtClean="0"/>
          </a:p>
          <a:p>
            <a:r>
              <a:rPr lang="tr-TR" dirty="0" smtClean="0"/>
              <a:t>Uygulayarak, dokunarak veya bizzat sürece dahil olarak öğrenmenin baskın olduğu öğrenme stilidir. Deneyler, fiziksel araç gereçler, uygulama projeleri dokunsan öğrenme biçimine hakim insanlara (</a:t>
            </a:r>
            <a:r>
              <a:rPr lang="tr-TR" dirty="0" err="1" smtClean="0"/>
              <a:t>kinestetiklere</a:t>
            </a:r>
            <a:r>
              <a:rPr lang="tr-TR" dirty="0" smtClean="0"/>
              <a:t>) daha fazla hitap eder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dirty="0" smtClean="0"/>
              <a:t/>
            </a:r>
            <a:br>
              <a:rPr lang="tr-TR" sz="3100" b="1" dirty="0" smtClean="0"/>
            </a:br>
            <a:r>
              <a:rPr lang="tr-TR" sz="3100" b="1" dirty="0" smtClean="0"/>
              <a:t/>
            </a:r>
            <a:br>
              <a:rPr lang="tr-TR" sz="3100" b="1" dirty="0" smtClean="0"/>
            </a:br>
            <a:r>
              <a:rPr lang="tr-TR" sz="3100" b="1" dirty="0" smtClean="0"/>
              <a:t>Dokunsal Öğrenme biçimini Benimsemiş Kişilerin Özellikleri</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Enerjileri hiç düşmez ve sürekli hareketlidirler. Zaman zaman </a:t>
            </a:r>
            <a:r>
              <a:rPr lang="tr-TR" dirty="0" err="1" smtClean="0">
                <a:hlinkClick r:id="rId2"/>
              </a:rPr>
              <a:t>hiperaktif</a:t>
            </a:r>
            <a:r>
              <a:rPr lang="tr-TR" dirty="0" smtClean="0"/>
              <a:t> belirtileri gösterirler. </a:t>
            </a:r>
            <a:r>
              <a:rPr lang="tr-TR" dirty="0" err="1" smtClean="0"/>
              <a:t>Kinestetik</a:t>
            </a:r>
            <a:r>
              <a:rPr lang="tr-TR" dirty="0" smtClean="0"/>
              <a:t> çocukların, enerjileri doğru yerlere </a:t>
            </a:r>
            <a:r>
              <a:rPr lang="tr-TR" dirty="0" err="1" smtClean="0"/>
              <a:t>kanalize</a:t>
            </a:r>
            <a:r>
              <a:rPr lang="tr-TR" dirty="0" smtClean="0"/>
              <a:t> edilemezse problem çocuk gibi algılanabilirler. Onlar için asıl olan sürekli bir şeylerle uğraşmaktır. Hareketlilikleri gözden kaçmaz.</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sz="3100" b="1" dirty="0" smtClean="0"/>
              <a:t/>
            </a:r>
            <a:br>
              <a:rPr lang="tr-TR" sz="3100" b="1" dirty="0" smtClean="0"/>
            </a:br>
            <a:r>
              <a:rPr lang="tr-TR" sz="3100" b="1" dirty="0" smtClean="0"/>
              <a:t>Dokunsallar İçin Verimli Ders Çalışma</a:t>
            </a:r>
            <a:br>
              <a:rPr lang="tr-TR" sz="3100" b="1" dirty="0" smtClean="0"/>
            </a:br>
            <a:r>
              <a:rPr lang="tr-TR" sz="3100" b="1" dirty="0" smtClean="0"/>
              <a:t> &amp; Öğrenme Teknikleri</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pPr lvl="0"/>
            <a:r>
              <a:rPr lang="tr-TR" dirty="0" smtClean="0"/>
              <a:t>Normal şartlarda öğrencilerin masa başında ve düzenli bir ortamda çalışmaları tavsiye edilirken </a:t>
            </a:r>
            <a:r>
              <a:rPr lang="tr-TR" dirty="0" err="1" smtClean="0"/>
              <a:t>kinestetikler</a:t>
            </a:r>
            <a:r>
              <a:rPr lang="tr-TR" dirty="0" smtClean="0"/>
              <a:t> için biraz daha esnek davranılması önerilir.</a:t>
            </a:r>
          </a:p>
          <a:p>
            <a:pPr lvl="0"/>
            <a:r>
              <a:rPr lang="tr-TR" dirty="0" smtClean="0"/>
              <a:t>Hareket olarak çok fazla kısıtlanmaktan hoşlanmadıkları için ders çalışma esnasında hareket etmelerine müsaade edilirse daha verimli olur. Örneğin, okuması gereken bir metni odada volta atarak okumasında bir sakınca görülmez.</a:t>
            </a:r>
          </a:p>
          <a:p>
            <a:pPr lvl="0"/>
            <a:r>
              <a:rPr lang="tr-TR" dirty="0" smtClean="0"/>
              <a:t>Gezerek, görerek, katılım sağlayarak öğrenmelerine imkan tanımak gerekir.</a:t>
            </a:r>
          </a:p>
          <a:p>
            <a:pPr lvl="0"/>
            <a:r>
              <a:rPr lang="tr-TR" dirty="0" smtClean="0"/>
              <a:t>Bir işle meşgul olurken bile küçük eşyalarla oynamayı sevdikleri için eğitici materyallerle (oyun hamuru, yapboz vb) desteklenmeleri faydalı olur.</a:t>
            </a:r>
          </a:p>
          <a:p>
            <a:pPr lvl="0"/>
            <a:r>
              <a:rPr lang="tr-TR" dirty="0" smtClean="0"/>
              <a:t>Bol bol deney yapmaya teşvik edilirse ve imkan verilirse dokunsallar (</a:t>
            </a:r>
            <a:r>
              <a:rPr lang="tr-TR" dirty="0" err="1" smtClean="0"/>
              <a:t>kinestetikler</a:t>
            </a:r>
            <a:r>
              <a:rPr lang="tr-TR" dirty="0" smtClean="0"/>
              <a:t>) oldukça iyi öğrenirler.</a:t>
            </a:r>
          </a:p>
          <a:p>
            <a:pPr>
              <a:buNone/>
            </a:pPr>
            <a:r>
              <a:rPr lang="tr-TR" dirty="0" smtClean="0"/>
              <a:t> </a:t>
            </a:r>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SON HATIRLATMA :</a:t>
            </a:r>
            <a:br>
              <a:rPr lang="tr-TR"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buNone/>
            </a:pPr>
            <a:r>
              <a:rPr lang="tr-TR" dirty="0" smtClean="0"/>
              <a:t>   </a:t>
            </a:r>
          </a:p>
          <a:p>
            <a:pPr>
              <a:buNone/>
            </a:pPr>
            <a:r>
              <a:rPr lang="tr-TR" dirty="0" smtClean="0"/>
              <a:t>   BAŞTA SÖYLEDİĞİMİZ ÖNEMLE VURGULADIĞIMIZ ŞEYİ BİR KEZ DAHA SONDA SÖYLEMENİN FAYDASI OLDUĞUNU DÜŞÜNEREK</a:t>
            </a:r>
          </a:p>
          <a:p>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ÇIKARIM:</a:t>
            </a:r>
            <a:endParaRPr lang="tr-TR" dirty="0"/>
          </a:p>
        </p:txBody>
      </p:sp>
      <p:sp>
        <p:nvSpPr>
          <p:cNvPr id="3" name="2 İçerik Yer Tutucusu"/>
          <p:cNvSpPr>
            <a:spLocks noGrp="1"/>
          </p:cNvSpPr>
          <p:nvPr>
            <p:ph idx="1"/>
          </p:nvPr>
        </p:nvSpPr>
        <p:spPr/>
        <p:txBody>
          <a:bodyPr>
            <a:normAutofit/>
          </a:bodyPr>
          <a:lstStyle/>
          <a:p>
            <a:pPr>
              <a:buNone/>
            </a:pPr>
            <a:r>
              <a:rPr lang="tr-TR" sz="2600" dirty="0" smtClean="0">
                <a:latin typeface="Times New Roman" pitchFamily="18" charset="0"/>
                <a:cs typeface="Times New Roman" pitchFamily="18" charset="0"/>
              </a:rPr>
              <a:t>   SİZLERDE  YAPTIĞIMIZ  BU BİLGİLENDİRME VE SON HATIRLATMA IŞIĞINDA ÖĞRENMEK İÇİN FARKLI YÖNTEMLERİ KULLANABİLİR BİR </a:t>
            </a:r>
            <a:r>
              <a:rPr lang="tr-TR" sz="2600" dirty="0" smtClean="0">
                <a:latin typeface="Times New Roman" pitchFamily="18" charset="0"/>
                <a:cs typeface="Times New Roman" pitchFamily="18" charset="0"/>
              </a:rPr>
              <a:t>KAÇINI </a:t>
            </a:r>
            <a:r>
              <a:rPr lang="tr-TR" sz="2600" dirty="0" smtClean="0">
                <a:latin typeface="Times New Roman" pitchFamily="18" charset="0"/>
                <a:cs typeface="Times New Roman" pitchFamily="18" charset="0"/>
              </a:rPr>
              <a:t>BİR ARADA KULLANABİLİRSİNİZ</a:t>
            </a:r>
          </a:p>
          <a:p>
            <a:pPr algn="ctr"/>
            <a:endParaRPr lang="tr-TR" sz="2400" dirty="0" smtClean="0">
              <a:latin typeface="Times New Roman" pitchFamily="18" charset="0"/>
              <a:cs typeface="Times New Roman" pitchFamily="18" charset="0"/>
            </a:endParaRPr>
          </a:p>
          <a:p>
            <a:pPr algn="ctr"/>
            <a:endParaRPr lang="tr-TR" sz="2400" dirty="0" smtClean="0">
              <a:latin typeface="Times New Roman" pitchFamily="18" charset="0"/>
              <a:cs typeface="Times New Roman" pitchFamily="18" charset="0"/>
            </a:endParaRPr>
          </a:p>
          <a:p>
            <a:pPr>
              <a:buNone/>
            </a:pPr>
            <a:r>
              <a:rPr lang="tr-TR" sz="2400" dirty="0" smtClean="0">
                <a:latin typeface="Times New Roman" pitchFamily="18" charset="0"/>
                <a:cs typeface="Times New Roman" pitchFamily="18" charset="0"/>
              </a:rPr>
              <a:t>    HANGİ YÖNTEMLE ÖĞRENMENİN SİZİN İÇİN EN DOĞRU FAYDALI OLDUĞUNU KENDİNİZİ İYİ TANIYARAK  VE ÇALIŞMAYA BAŞLAYARAK </a:t>
            </a:r>
            <a:r>
              <a:rPr lang="tr-TR" sz="2400" dirty="0" smtClean="0">
                <a:latin typeface="Times New Roman" pitchFamily="18" charset="0"/>
                <a:cs typeface="Times New Roman" pitchFamily="18" charset="0"/>
              </a:rPr>
              <a:t>BULABİLECEĞİNİZİ </a:t>
            </a:r>
            <a:r>
              <a:rPr lang="tr-TR" sz="2400" dirty="0" smtClean="0">
                <a:latin typeface="Times New Roman" pitchFamily="18" charset="0"/>
                <a:cs typeface="Times New Roman" pitchFamily="18" charset="0"/>
              </a:rPr>
              <a:t>UNUTMAYINIZ</a:t>
            </a:r>
            <a:r>
              <a:rPr lang="tr-TR" dirty="0" smtClean="0">
                <a:latin typeface="Times New Roman" pitchFamily="18" charset="0"/>
                <a:cs typeface="Times New Roman" pitchFamily="18" charset="0"/>
              </a:rPr>
              <a:t>.</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r>
              <a:rPr lang="tr-TR" sz="2400" dirty="0" smtClean="0"/>
              <a:t>Beynin nasıl öğrendiğini merak </a:t>
            </a:r>
            <a:r>
              <a:rPr lang="tr-TR" sz="2400" dirty="0" smtClean="0"/>
              <a:t>ediyor musunuz?</a:t>
            </a:r>
            <a:endParaRPr lang="tr-TR" sz="2400" dirty="0" smtClean="0"/>
          </a:p>
          <a:p>
            <a:pPr>
              <a:buNone/>
            </a:pPr>
            <a:endParaRPr lang="tr-TR" sz="2400" dirty="0" smtClean="0"/>
          </a:p>
          <a:p>
            <a:pPr>
              <a:buNone/>
            </a:pPr>
            <a:endParaRPr lang="tr-TR" sz="2400" dirty="0" smtClean="0"/>
          </a:p>
          <a:p>
            <a:r>
              <a:rPr lang="tr-TR" sz="2400" dirty="0" smtClean="0"/>
              <a:t>Bazı konuları nasıl daha uzun aklımızda tutuyoruz da, bazılarını nasıl hemen unutuyoruz?</a:t>
            </a:r>
          </a:p>
          <a:p>
            <a:endParaRPr lang="tr-TR" sz="2400" dirty="0" smtClean="0"/>
          </a:p>
          <a:p>
            <a:pPr>
              <a:buNone/>
            </a:pPr>
            <a:endParaRPr lang="tr-TR" sz="2400" dirty="0" smtClean="0"/>
          </a:p>
          <a:p>
            <a:r>
              <a:rPr lang="tr-TR" sz="2400" dirty="0" smtClean="0"/>
              <a:t>Öğrendiklerimizden nasıl  yeni şeyler üretebiliyoruz?</a:t>
            </a:r>
            <a:r>
              <a:rPr lang="tr-TR" sz="2400" u="sng" dirty="0" smtClean="0">
                <a:hlinkClick r:id="rId2"/>
              </a:rPr>
              <a:t> </a:t>
            </a:r>
            <a:r>
              <a:rPr lang="tr-TR" sz="2400" u="sng" dirty="0" smtClean="0">
                <a:hlinkClick r:id="rId2"/>
              </a:rPr>
              <a:t> Yaratıcılık</a:t>
            </a:r>
            <a:r>
              <a:rPr lang="tr-TR" sz="2400" dirty="0" smtClean="0"/>
              <a:t> işin neresinde devreye giriyor?</a:t>
            </a:r>
          </a:p>
          <a:p>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endParaRPr lang="tr-TR" dirty="0" smtClean="0"/>
          </a:p>
          <a:p>
            <a:pPr algn="ctr">
              <a:buNone/>
            </a:pPr>
            <a:r>
              <a:rPr lang="tr-TR" sz="3600" dirty="0" smtClean="0"/>
              <a:t>KATILIMINIZ İÇİN TEŞEKKÜR EDER</a:t>
            </a:r>
          </a:p>
          <a:p>
            <a:pPr algn="ctr">
              <a:buNone/>
            </a:pPr>
            <a:r>
              <a:rPr lang="tr-TR" sz="3600" dirty="0" smtClean="0"/>
              <a:t> </a:t>
            </a:r>
          </a:p>
          <a:p>
            <a:pPr algn="ctr">
              <a:buNone/>
            </a:pPr>
            <a:r>
              <a:rPr lang="tr-TR" sz="3600" dirty="0" smtClean="0"/>
              <a:t>KOLAYLIKLAR DİLERİZ</a:t>
            </a:r>
            <a:endParaRPr lang="tr-T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Öğrenme Nedir ?</a:t>
            </a:r>
            <a:endParaRPr lang="tr-TR" dirty="0">
              <a:solidFill>
                <a:srgbClr val="FF0000"/>
              </a:solidFill>
            </a:endParaRPr>
          </a:p>
        </p:txBody>
      </p:sp>
      <p:sp>
        <p:nvSpPr>
          <p:cNvPr id="3" name="2 İçerik Yer Tutucusu"/>
          <p:cNvSpPr>
            <a:spLocks noGrp="1"/>
          </p:cNvSpPr>
          <p:nvPr>
            <p:ph idx="1"/>
          </p:nvPr>
        </p:nvSpPr>
        <p:spPr/>
        <p:txBody>
          <a:bodyPr/>
          <a:lstStyle/>
          <a:p>
            <a:endParaRPr lang="tr-TR" dirty="0" smtClean="0"/>
          </a:p>
          <a:p>
            <a:r>
              <a:rPr lang="tr-TR" dirty="0" smtClean="0"/>
              <a:t>Bireyin yaşanmışlıkları sonucu ortaya çıkan uzun süreli değişimlerdir.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Öğrenme yaşamın doğal bir parçasıdır, </a:t>
            </a:r>
            <a:r>
              <a:rPr lang="tr-TR" dirty="0" smtClean="0"/>
              <a:t>ancak </a:t>
            </a:r>
            <a:r>
              <a:rPr lang="tr-TR" dirty="0" smtClean="0"/>
              <a:t>her bireyin sahip olduğu güçlü alanlar ve becerilerine göre farklı bir öğrenme tarzı olabilir. Bazen de farklı öğrenme yöntemlerinin bir arada kullanılması ile en etkili öğrenme ortaya çıkar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DİKKAT !!!!</a:t>
            </a:r>
            <a:endParaRPr lang="tr-TR" dirty="0">
              <a:solidFill>
                <a:srgbClr val="FF0000"/>
              </a:solidFill>
            </a:endParaRPr>
          </a:p>
        </p:txBody>
      </p:sp>
      <p:sp>
        <p:nvSpPr>
          <p:cNvPr id="3" name="2 İçerik Yer Tutucusu"/>
          <p:cNvSpPr>
            <a:spLocks noGrp="1"/>
          </p:cNvSpPr>
          <p:nvPr>
            <p:ph idx="1"/>
          </p:nvPr>
        </p:nvSpPr>
        <p:spPr/>
        <p:txBody>
          <a:bodyPr/>
          <a:lstStyle/>
          <a:p>
            <a:endParaRPr lang="tr-TR" dirty="0" smtClean="0"/>
          </a:p>
          <a:p>
            <a:r>
              <a:rPr lang="tr-TR" dirty="0" smtClean="0"/>
              <a:t>Öğrenme tarzlarının doğrusu ya da yanlışı yoktur, ayrıca birini diğerlerine göre daha etkili olarak tanımlamak da yanıltıcı olabilir. Çünkü önemli olan bireysel özellikler ve bireyin en etkili hangi yöntemle öğrenebildiğidir.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b="1" dirty="0" smtClean="0"/>
          </a:p>
          <a:p>
            <a:r>
              <a:rPr lang="tr-TR" b="1" dirty="0" smtClean="0"/>
              <a:t>Günlük hayatta yapmak istediğimiz, öğrenmek istediğimiz birçok şey vardır.Bunlara hem zaman bulmak hem de kalıcı hale getirmek için daha farklı öğrenme teknikleri kullanabiliriz</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u="sng" dirty="0" smtClean="0">
                <a:solidFill>
                  <a:srgbClr val="FF0000"/>
                </a:solidFill>
              </a:rPr>
              <a:t/>
            </a:r>
            <a:br>
              <a:rPr lang="tr-TR" u="sng" dirty="0" smtClean="0">
                <a:solidFill>
                  <a:srgbClr val="FF0000"/>
                </a:solidFill>
              </a:rPr>
            </a:br>
            <a:r>
              <a:rPr lang="tr-TR" u="sng" dirty="0" smtClean="0">
                <a:solidFill>
                  <a:srgbClr val="FF0000"/>
                </a:solidFill>
              </a:rPr>
              <a:t>ÖĞRENME ÜZERİNE 2 ÖRNEK </a:t>
            </a:r>
            <a:r>
              <a:rPr lang="tr-TR" b="1" dirty="0" smtClean="0"/>
              <a:t/>
            </a:r>
            <a:br>
              <a:rPr lang="tr-TR" b="1" dirty="0" smtClean="0"/>
            </a:br>
            <a:endParaRPr lang="tr-TR" dirty="0"/>
          </a:p>
        </p:txBody>
      </p:sp>
      <p:sp>
        <p:nvSpPr>
          <p:cNvPr id="3" name="2 İçerik Yer Tutucusu"/>
          <p:cNvSpPr>
            <a:spLocks noGrp="1"/>
          </p:cNvSpPr>
          <p:nvPr>
            <p:ph idx="1"/>
          </p:nvPr>
        </p:nvSpPr>
        <p:spPr/>
        <p:txBody>
          <a:bodyPr/>
          <a:lstStyle/>
          <a:p>
            <a:pPr>
              <a:buNone/>
            </a:pPr>
            <a:endParaRPr lang="tr-TR" dirty="0" smtClean="0"/>
          </a:p>
          <a:p>
            <a:pPr algn="ctr">
              <a:buNone/>
            </a:pPr>
            <a:r>
              <a:rPr lang="tr-TR" dirty="0" smtClean="0"/>
              <a:t>Beynin </a:t>
            </a:r>
            <a:r>
              <a:rPr lang="tr-TR" dirty="0" smtClean="0"/>
              <a:t>öğrenmede iki </a:t>
            </a:r>
            <a:r>
              <a:rPr lang="tr-TR" dirty="0" err="1" smtClean="0"/>
              <a:t>modu</a:t>
            </a:r>
            <a:r>
              <a:rPr lang="tr-TR" dirty="0" smtClean="0"/>
              <a:t> varmış; </a:t>
            </a:r>
          </a:p>
          <a:p>
            <a:pPr algn="ctr">
              <a:buNone/>
            </a:pPr>
            <a:endParaRPr lang="tr-TR" b="1" dirty="0" smtClean="0">
              <a:solidFill>
                <a:srgbClr val="7030A0"/>
              </a:solidFill>
            </a:endParaRPr>
          </a:p>
          <a:p>
            <a:pPr algn="ctr">
              <a:buNone/>
            </a:pPr>
            <a:r>
              <a:rPr lang="tr-TR" b="1" dirty="0" smtClean="0">
                <a:solidFill>
                  <a:srgbClr val="7030A0"/>
                </a:solidFill>
              </a:rPr>
              <a:t>Odaklandığı </a:t>
            </a:r>
            <a:r>
              <a:rPr lang="tr-TR" b="1" dirty="0" err="1" smtClean="0">
                <a:solidFill>
                  <a:srgbClr val="7030A0"/>
                </a:solidFill>
              </a:rPr>
              <a:t>Mod</a:t>
            </a:r>
            <a:r>
              <a:rPr lang="tr-TR" b="1" dirty="0" smtClean="0">
                <a:solidFill>
                  <a:srgbClr val="7030A0"/>
                </a:solidFill>
              </a:rPr>
              <a:t> </a:t>
            </a:r>
            <a:endParaRPr lang="tr-TR" b="1" dirty="0" smtClean="0">
              <a:solidFill>
                <a:srgbClr val="7030A0"/>
              </a:solidFill>
            </a:endParaRPr>
          </a:p>
          <a:p>
            <a:pPr algn="ctr">
              <a:buNone/>
            </a:pPr>
            <a:r>
              <a:rPr lang="tr-TR" dirty="0" smtClean="0"/>
              <a:t>ve </a:t>
            </a:r>
          </a:p>
          <a:p>
            <a:pPr algn="ctr">
              <a:buNone/>
            </a:pPr>
            <a:r>
              <a:rPr lang="tr-TR" b="1" dirty="0" smtClean="0">
                <a:solidFill>
                  <a:srgbClr val="7030A0"/>
                </a:solidFill>
              </a:rPr>
              <a:t>Dağınık Olduğu </a:t>
            </a:r>
            <a:r>
              <a:rPr lang="tr-TR" b="1" dirty="0" err="1" smtClean="0">
                <a:solidFill>
                  <a:srgbClr val="7030A0"/>
                </a:solidFill>
              </a:rPr>
              <a:t>Mod</a:t>
            </a:r>
            <a:endParaRPr lang="tr-TR" b="1" dirty="0" smtClean="0">
              <a:solidFill>
                <a:srgbClr val="7030A0"/>
              </a:solidFill>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Odaklandığımız </a:t>
            </a:r>
            <a:r>
              <a:rPr lang="tr-TR" dirty="0" err="1" smtClean="0">
                <a:solidFill>
                  <a:srgbClr val="FF0000"/>
                </a:solidFill>
              </a:rPr>
              <a:t>M</a:t>
            </a:r>
            <a:r>
              <a:rPr lang="tr-TR" dirty="0" err="1" smtClean="0">
                <a:solidFill>
                  <a:srgbClr val="FF0000"/>
                </a:solidFill>
              </a:rPr>
              <a:t>od</a:t>
            </a:r>
            <a:endParaRPr lang="tr-TR" dirty="0">
              <a:solidFill>
                <a:srgbClr val="FF0000"/>
              </a:solidFill>
            </a:endParaRPr>
          </a:p>
        </p:txBody>
      </p:sp>
      <p:sp>
        <p:nvSpPr>
          <p:cNvPr id="3" name="2 İçerik Yer Tutucusu"/>
          <p:cNvSpPr>
            <a:spLocks noGrp="1"/>
          </p:cNvSpPr>
          <p:nvPr>
            <p:ph idx="1"/>
          </p:nvPr>
        </p:nvSpPr>
        <p:spPr/>
        <p:txBody>
          <a:bodyPr/>
          <a:lstStyle/>
          <a:p>
            <a:r>
              <a:rPr lang="tr-TR" dirty="0" smtClean="0"/>
              <a:t>Belirli bir konuyu öğrenmek üzere masaya oturduğumuz ve o konuya konsantre olduğumuz </a:t>
            </a:r>
            <a:r>
              <a:rPr lang="tr-TR" dirty="0" err="1" smtClean="0"/>
              <a:t>mod</a:t>
            </a:r>
            <a:r>
              <a:rPr lang="tr-TR" dirty="0" smtClean="0"/>
              <a:t>. İnsan beyni 20–25 dakika durmadan öğrendiği konuları beyninin ön lobuna yerleştiriyor. </a:t>
            </a:r>
          </a:p>
          <a:p>
            <a:r>
              <a:rPr lang="tr-TR" dirty="0" smtClean="0"/>
              <a:t>Bunları </a:t>
            </a:r>
            <a:r>
              <a:rPr lang="tr-TR" dirty="0" err="1" smtClean="0"/>
              <a:t>Fokus</a:t>
            </a:r>
            <a:r>
              <a:rPr lang="tr-TR" dirty="0" smtClean="0"/>
              <a:t> </a:t>
            </a:r>
            <a:r>
              <a:rPr lang="tr-TR" dirty="0" err="1" smtClean="0"/>
              <a:t>mod</a:t>
            </a:r>
            <a:r>
              <a:rPr lang="tr-TR" dirty="0" smtClean="0"/>
              <a:t>, yani odaklandığı </a:t>
            </a:r>
            <a:r>
              <a:rPr lang="tr-TR" dirty="0" err="1" smtClean="0"/>
              <a:t>modda</a:t>
            </a:r>
            <a:r>
              <a:rPr lang="tr-TR" dirty="0" smtClean="0"/>
              <a:t> yapıyor.</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149</TotalTime>
  <Words>989</Words>
  <PresentationFormat>Özel</PresentationFormat>
  <Paragraphs>99</Paragraphs>
  <Slides>30</Slides>
  <Notes>0</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Gündönümü</vt:lpstr>
      <vt:lpstr>Slayt 1</vt:lpstr>
      <vt:lpstr>Slayt 2</vt:lpstr>
      <vt:lpstr>Slayt 3</vt:lpstr>
      <vt:lpstr>Öğrenme Nedir ?</vt:lpstr>
      <vt:lpstr>Slayt 5</vt:lpstr>
      <vt:lpstr>DİKKAT !!!!</vt:lpstr>
      <vt:lpstr>Slayt 7</vt:lpstr>
      <vt:lpstr> ÖĞRENME ÜZERİNE 2 ÖRNEK  </vt:lpstr>
      <vt:lpstr>Odaklandığımız Mod</vt:lpstr>
      <vt:lpstr>Dağınık Olduğu Mod</vt:lpstr>
      <vt:lpstr>ANEKTOT </vt:lpstr>
      <vt:lpstr>Sanatta böyle ama bilim de öyle mi?</vt:lpstr>
      <vt:lpstr>Dediklerine göre </vt:lpstr>
      <vt:lpstr>          Einstellung etkisi</vt:lpstr>
      <vt:lpstr> IQ ve Çoklu Zeka Teorisi </vt:lpstr>
      <vt:lpstr>Slayt 16</vt:lpstr>
      <vt:lpstr>  ÇOKLU ZEKA TEORİSİNE GÖRE ZEKA TÜRLERİ VE ÖRNEK OLABİLECEK ÖĞRENME YÖNTEMLERİ </vt:lpstr>
      <vt:lpstr>Slayt 18</vt:lpstr>
      <vt:lpstr> 1- GÖRSEL ÖĞRENME STİLİ </vt:lpstr>
      <vt:lpstr>  Görsel Öğrenme Stilini Benimsemiş Kişilerin Özellikleri </vt:lpstr>
      <vt:lpstr> Görseller İçin Verimli Ders Çalışma  &amp; Öğrenme Teknikleri </vt:lpstr>
      <vt:lpstr> 2- İŞİTSEL ÖĞRENME STİLİ </vt:lpstr>
      <vt:lpstr> İşitsel Öğrenme Stilini Benimsemiş Kişilerin Özellikleri </vt:lpstr>
      <vt:lpstr>  İşitseller İçin Verimli Ders Çalışma &amp; Öğrenme Teknikleri </vt:lpstr>
      <vt:lpstr>  3- DOKUNSAL ÖĞRENME STİLİ (KİNESTETİK) </vt:lpstr>
      <vt:lpstr>  Dokunsal Öğrenme biçimini Benimsemiş Kişilerin Özellikleri </vt:lpstr>
      <vt:lpstr> Dokunsallar İçin Verimli Ders Çalışma  &amp; Öğrenme Teknikleri </vt:lpstr>
      <vt:lpstr>SON HATIRLATMA : </vt:lpstr>
      <vt:lpstr>ÇIKARIM:</vt:lpstr>
      <vt:lpstr>Slayt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ATASAN</dc:creator>
  <cp:lastModifiedBy>ATASAN</cp:lastModifiedBy>
  <cp:revision>25</cp:revision>
  <dcterms:created xsi:type="dcterms:W3CDTF">2020-11-04T07:35:01Z</dcterms:created>
  <dcterms:modified xsi:type="dcterms:W3CDTF">2020-11-05T08:29:24Z</dcterms:modified>
</cp:coreProperties>
</file>