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1"/>
  </p:sldMasterIdLst>
  <p:sldIdLst>
    <p:sldId id="256" r:id="rId2"/>
    <p:sldId id="258" r:id="rId3"/>
    <p:sldId id="264" r:id="rId4"/>
    <p:sldId id="281" r:id="rId5"/>
    <p:sldId id="283" r:id="rId6"/>
    <p:sldId id="284" r:id="rId7"/>
    <p:sldId id="285" r:id="rId8"/>
    <p:sldId id="282" r:id="rId9"/>
    <p:sldId id="265" r:id="rId10"/>
    <p:sldId id="278" r:id="rId11"/>
    <p:sldId id="267" r:id="rId12"/>
    <p:sldId id="266" r:id="rId13"/>
    <p:sldId id="298" r:id="rId14"/>
    <p:sldId id="289" r:id="rId15"/>
    <p:sldId id="290" r:id="rId16"/>
    <p:sldId id="291" r:id="rId17"/>
    <p:sldId id="292" r:id="rId18"/>
    <p:sldId id="293" r:id="rId19"/>
    <p:sldId id="294" r:id="rId20"/>
    <p:sldId id="295" r:id="rId21"/>
    <p:sldId id="296" r:id="rId22"/>
    <p:sldId id="297" r:id="rId23"/>
    <p:sldId id="259"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3369" autoAdjust="0"/>
  </p:normalViewPr>
  <p:slideViewPr>
    <p:cSldViewPr snapToGrid="0">
      <p:cViewPr varScale="1">
        <p:scale>
          <a:sx n="73" d="100"/>
          <a:sy n="73" d="100"/>
        </p:scale>
        <p:origin x="-61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1F307F0-7F42-4F46-AA7B-3760F0411D45}" type="datetimeFigureOut">
              <a:rPr lang="tr-TR" smtClean="0"/>
              <a:pPr/>
              <a:t>31.12.2020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B5E15DA-0293-4164-B799-A6B11322F76B}" type="slidenum">
              <a:rPr lang="tr-TR" smtClean="0"/>
              <a:pPr/>
              <a:t>‹#›</a:t>
            </a:fld>
            <a:endParaRPr lang="tr-TR"/>
          </a:p>
        </p:txBody>
      </p:sp>
    </p:spTree>
    <p:extLst>
      <p:ext uri="{BB962C8B-B14F-4D97-AF65-F5344CB8AC3E}">
        <p14:creationId xmlns:p14="http://schemas.microsoft.com/office/powerpoint/2010/main" xmlns="" val="179069555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1F307F0-7F42-4F46-AA7B-3760F0411D45}" type="datetimeFigureOut">
              <a:rPr lang="tr-TR" smtClean="0"/>
              <a:pPr/>
              <a:t>31.12.2020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5E15DA-0293-4164-B799-A6B11322F76B}" type="slidenum">
              <a:rPr lang="tr-TR" smtClean="0"/>
              <a:pPr/>
              <a:t>‹#›</a:t>
            </a:fld>
            <a:endParaRPr lang="tr-TR"/>
          </a:p>
        </p:txBody>
      </p:sp>
    </p:spTree>
    <p:extLst>
      <p:ext uri="{BB962C8B-B14F-4D97-AF65-F5344CB8AC3E}">
        <p14:creationId xmlns:p14="http://schemas.microsoft.com/office/powerpoint/2010/main" xmlns="" val="3480169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1F307F0-7F42-4F46-AA7B-3760F0411D45}" type="datetimeFigureOut">
              <a:rPr lang="tr-TR" smtClean="0"/>
              <a:pPr/>
              <a:t>31.12.2020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5E15DA-0293-4164-B799-A6B11322F76B}"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2683226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1F307F0-7F42-4F46-AA7B-3760F0411D45}" type="datetimeFigureOut">
              <a:rPr lang="tr-TR" smtClean="0"/>
              <a:pPr/>
              <a:t>31.12.2020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5E15DA-0293-4164-B799-A6B11322F76B}" type="slidenum">
              <a:rPr lang="tr-TR" smtClean="0"/>
              <a:pPr/>
              <a:t>‹#›</a:t>
            </a:fld>
            <a:endParaRPr lang="tr-TR"/>
          </a:p>
        </p:txBody>
      </p:sp>
    </p:spTree>
    <p:extLst>
      <p:ext uri="{BB962C8B-B14F-4D97-AF65-F5344CB8AC3E}">
        <p14:creationId xmlns:p14="http://schemas.microsoft.com/office/powerpoint/2010/main" xmlns="" val="36885937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1F307F0-7F42-4F46-AA7B-3760F0411D45}" type="datetimeFigureOut">
              <a:rPr lang="tr-TR" smtClean="0"/>
              <a:pPr/>
              <a:t>31.12.2020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5E15DA-0293-4164-B799-A6B11322F76B}"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540774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1F307F0-7F42-4F46-AA7B-3760F0411D45}" type="datetimeFigureOut">
              <a:rPr lang="tr-TR" smtClean="0"/>
              <a:pPr/>
              <a:t>31.12.2020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5E15DA-0293-4164-B799-A6B11322F76B}" type="slidenum">
              <a:rPr lang="tr-TR" smtClean="0"/>
              <a:pPr/>
              <a:t>‹#›</a:t>
            </a:fld>
            <a:endParaRPr lang="tr-TR"/>
          </a:p>
        </p:txBody>
      </p:sp>
    </p:spTree>
    <p:extLst>
      <p:ext uri="{BB962C8B-B14F-4D97-AF65-F5344CB8AC3E}">
        <p14:creationId xmlns:p14="http://schemas.microsoft.com/office/powerpoint/2010/main" xmlns="" val="1515067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F307F0-7F42-4F46-AA7B-3760F0411D45}" type="datetimeFigureOut">
              <a:rPr lang="tr-TR" smtClean="0"/>
              <a:pPr/>
              <a:t>31.12.2020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5E15DA-0293-4164-B799-A6B11322F76B}" type="slidenum">
              <a:rPr lang="tr-TR" smtClean="0"/>
              <a:pPr/>
              <a:t>‹#›</a:t>
            </a:fld>
            <a:endParaRPr lang="tr-TR"/>
          </a:p>
        </p:txBody>
      </p:sp>
    </p:spTree>
    <p:extLst>
      <p:ext uri="{BB962C8B-B14F-4D97-AF65-F5344CB8AC3E}">
        <p14:creationId xmlns:p14="http://schemas.microsoft.com/office/powerpoint/2010/main" xmlns="" val="233412194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F307F0-7F42-4F46-AA7B-3760F0411D45}" type="datetimeFigureOut">
              <a:rPr lang="tr-TR" smtClean="0"/>
              <a:pPr/>
              <a:t>31.12.2020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5E15DA-0293-4164-B799-A6B11322F76B}" type="slidenum">
              <a:rPr lang="tr-TR" smtClean="0"/>
              <a:pPr/>
              <a:t>‹#›</a:t>
            </a:fld>
            <a:endParaRPr lang="tr-TR"/>
          </a:p>
        </p:txBody>
      </p:sp>
    </p:spTree>
    <p:extLst>
      <p:ext uri="{BB962C8B-B14F-4D97-AF65-F5344CB8AC3E}">
        <p14:creationId xmlns:p14="http://schemas.microsoft.com/office/powerpoint/2010/main" xmlns="" val="397562474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F307F0-7F42-4F46-AA7B-3760F0411D45}" type="datetimeFigureOut">
              <a:rPr lang="tr-TR" smtClean="0"/>
              <a:pPr/>
              <a:t>31.12.2020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5E15DA-0293-4164-B799-A6B11322F76B}" type="slidenum">
              <a:rPr lang="tr-TR" smtClean="0"/>
              <a:pPr/>
              <a:t>‹#›</a:t>
            </a:fld>
            <a:endParaRPr lang="tr-TR"/>
          </a:p>
        </p:txBody>
      </p:sp>
    </p:spTree>
    <p:extLst>
      <p:ext uri="{BB962C8B-B14F-4D97-AF65-F5344CB8AC3E}">
        <p14:creationId xmlns:p14="http://schemas.microsoft.com/office/powerpoint/2010/main" xmlns="" val="376081610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1F307F0-7F42-4F46-AA7B-3760F0411D45}" type="datetimeFigureOut">
              <a:rPr lang="tr-TR" smtClean="0"/>
              <a:pPr/>
              <a:t>31.12.2020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5E15DA-0293-4164-B799-A6B11322F76B}" type="slidenum">
              <a:rPr lang="tr-TR" smtClean="0"/>
              <a:pPr/>
              <a:t>‹#›</a:t>
            </a:fld>
            <a:endParaRPr lang="tr-TR"/>
          </a:p>
        </p:txBody>
      </p:sp>
    </p:spTree>
    <p:extLst>
      <p:ext uri="{BB962C8B-B14F-4D97-AF65-F5344CB8AC3E}">
        <p14:creationId xmlns:p14="http://schemas.microsoft.com/office/powerpoint/2010/main" xmlns="" val="164617511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1F307F0-7F42-4F46-AA7B-3760F0411D45}" type="datetimeFigureOut">
              <a:rPr lang="tr-TR" smtClean="0"/>
              <a:pPr/>
              <a:t>31.12.2020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B5E15DA-0293-4164-B799-A6B11322F76B}" type="slidenum">
              <a:rPr lang="tr-TR" smtClean="0"/>
              <a:pPr/>
              <a:t>‹#›</a:t>
            </a:fld>
            <a:endParaRPr lang="tr-TR"/>
          </a:p>
        </p:txBody>
      </p:sp>
    </p:spTree>
    <p:extLst>
      <p:ext uri="{BB962C8B-B14F-4D97-AF65-F5344CB8AC3E}">
        <p14:creationId xmlns:p14="http://schemas.microsoft.com/office/powerpoint/2010/main" xmlns="" val="14459557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1F307F0-7F42-4F46-AA7B-3760F0411D45}" type="datetimeFigureOut">
              <a:rPr lang="tr-TR" smtClean="0"/>
              <a:pPr/>
              <a:t>31.12.2020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B5E15DA-0293-4164-B799-A6B11322F76B}" type="slidenum">
              <a:rPr lang="tr-TR" smtClean="0"/>
              <a:pPr/>
              <a:t>‹#›</a:t>
            </a:fld>
            <a:endParaRPr lang="tr-TR"/>
          </a:p>
        </p:txBody>
      </p:sp>
    </p:spTree>
    <p:extLst>
      <p:ext uri="{BB962C8B-B14F-4D97-AF65-F5344CB8AC3E}">
        <p14:creationId xmlns:p14="http://schemas.microsoft.com/office/powerpoint/2010/main" xmlns="" val="7661823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1F307F0-7F42-4F46-AA7B-3760F0411D45}" type="datetimeFigureOut">
              <a:rPr lang="tr-TR" smtClean="0"/>
              <a:pPr/>
              <a:t>31.12.2020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B5E15DA-0293-4164-B799-A6B11322F76B}" type="slidenum">
              <a:rPr lang="tr-TR" smtClean="0"/>
              <a:pPr/>
              <a:t>‹#›</a:t>
            </a:fld>
            <a:endParaRPr lang="tr-TR"/>
          </a:p>
        </p:txBody>
      </p:sp>
    </p:spTree>
    <p:extLst>
      <p:ext uri="{BB962C8B-B14F-4D97-AF65-F5344CB8AC3E}">
        <p14:creationId xmlns:p14="http://schemas.microsoft.com/office/powerpoint/2010/main" xmlns="" val="66547680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307F0-7F42-4F46-AA7B-3760F0411D45}" type="datetimeFigureOut">
              <a:rPr lang="tr-TR" smtClean="0"/>
              <a:pPr/>
              <a:t>31.12.2020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B5E15DA-0293-4164-B799-A6B11322F76B}" type="slidenum">
              <a:rPr lang="tr-TR" smtClean="0"/>
              <a:pPr/>
              <a:t>‹#›</a:t>
            </a:fld>
            <a:endParaRPr lang="tr-TR"/>
          </a:p>
        </p:txBody>
      </p:sp>
    </p:spTree>
    <p:extLst>
      <p:ext uri="{BB962C8B-B14F-4D97-AF65-F5344CB8AC3E}">
        <p14:creationId xmlns:p14="http://schemas.microsoft.com/office/powerpoint/2010/main" xmlns="" val="405206443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1F307F0-7F42-4F46-AA7B-3760F0411D45}" type="datetimeFigureOut">
              <a:rPr lang="tr-TR" smtClean="0"/>
              <a:pPr/>
              <a:t>31.12.2020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B5E15DA-0293-4164-B799-A6B11322F76B}" type="slidenum">
              <a:rPr lang="tr-TR" smtClean="0"/>
              <a:pPr/>
              <a:t>‹#›</a:t>
            </a:fld>
            <a:endParaRPr lang="tr-TR"/>
          </a:p>
        </p:txBody>
      </p:sp>
    </p:spTree>
    <p:extLst>
      <p:ext uri="{BB962C8B-B14F-4D97-AF65-F5344CB8AC3E}">
        <p14:creationId xmlns:p14="http://schemas.microsoft.com/office/powerpoint/2010/main" xmlns="" val="45608097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1F307F0-7F42-4F46-AA7B-3760F0411D45}" type="datetimeFigureOut">
              <a:rPr lang="tr-TR" smtClean="0"/>
              <a:pPr/>
              <a:t>31.12.2020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5E15DA-0293-4164-B799-A6B11322F76B}" type="slidenum">
              <a:rPr lang="tr-TR" smtClean="0"/>
              <a:pPr/>
              <a:t>‹#›</a:t>
            </a:fld>
            <a:endParaRPr lang="tr-TR"/>
          </a:p>
        </p:txBody>
      </p:sp>
    </p:spTree>
    <p:extLst>
      <p:ext uri="{BB962C8B-B14F-4D97-AF65-F5344CB8AC3E}">
        <p14:creationId xmlns:p14="http://schemas.microsoft.com/office/powerpoint/2010/main" xmlns="" val="221446911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1F307F0-7F42-4F46-AA7B-3760F0411D45}" type="datetimeFigureOut">
              <a:rPr lang="tr-TR" smtClean="0"/>
              <a:pPr/>
              <a:t>31.12.2020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B5E15DA-0293-4164-B799-A6B11322F76B}" type="slidenum">
              <a:rPr lang="tr-TR" smtClean="0"/>
              <a:pPr/>
              <a:t>‹#›</a:t>
            </a:fld>
            <a:endParaRPr lang="tr-TR"/>
          </a:p>
        </p:txBody>
      </p:sp>
    </p:spTree>
    <p:extLst>
      <p:ext uri="{BB962C8B-B14F-4D97-AF65-F5344CB8AC3E}">
        <p14:creationId xmlns:p14="http://schemas.microsoft.com/office/powerpoint/2010/main" xmlns="" val="2486979157"/>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Lst>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tr/imgres?imgurl=http://bianet.org/system/uploads/1/articles/spot_image/000/166/000/original/510.JPG&amp;imgrefurl=http://bianet.org/bianet/toplumsal-cinsiyet/166000-genc-sanatcilardan-toplumsal-cinsiyet-esit-siz-ligi-karikaturleri&amp;h=330&amp;w=510&amp;tbnid=2Sy6_rys_qog1M:&amp;docid=ba3Km-sQTxgCPM&amp;hl=tr&amp;ei=A0bTVdmeLMK9swHu7KDQAg&amp;tbm=isch&amp;ved=0CHoQMyhNME1qFQoTCJms2bjwsscCFcLeLAodbjYIK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12372" y="630562"/>
            <a:ext cx="10815637" cy="1061896"/>
          </a:xfrm>
        </p:spPr>
        <p:txBody>
          <a:bodyPr>
            <a:normAutofit fontScale="90000"/>
          </a:bodyPr>
          <a:lstStyle/>
          <a:p>
            <a:pPr algn="ctr"/>
            <a:r>
              <a:rPr lang="tr-TR" b="1" dirty="0" smtClean="0">
                <a:latin typeface="Castellar" panose="020A0402060406010301" pitchFamily="18" charset="0"/>
              </a:rPr>
              <a:t>TOPLUMSAL CİNSİYET EŞİTLİĞİ</a:t>
            </a:r>
            <a:endParaRPr lang="tr-TR" b="1" dirty="0">
              <a:latin typeface="Castellar" panose="020A0402060406010301" pitchFamily="18" charset="0"/>
            </a:endParaRPr>
          </a:p>
        </p:txBody>
      </p:sp>
      <p:pic>
        <p:nvPicPr>
          <p:cNvPr id="5" name="Picture 2" descr="C:\Users\hp elitebook\Downloads\aaaaaaaaaaaaaaaaaaaaa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21454" y="2732310"/>
            <a:ext cx="5543550" cy="238724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xmlns="" val="67868591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1488" y="438373"/>
            <a:ext cx="10661649" cy="1280890"/>
          </a:xfrm>
        </p:spPr>
        <p:txBody>
          <a:bodyPr>
            <a:normAutofit/>
          </a:bodyPr>
          <a:lstStyle/>
          <a:p>
            <a:pPr algn="ctr"/>
            <a:r>
              <a:rPr lang="tr-TR" sz="3200" b="1" dirty="0" smtClean="0">
                <a:solidFill>
                  <a:schemeClr val="bg1"/>
                </a:solidFill>
              </a:rPr>
              <a:t>TOPLUMSAL CİNSİYET ROLÜ</a:t>
            </a:r>
            <a:endParaRPr lang="tr-TR" sz="3200" dirty="0">
              <a:solidFill>
                <a:schemeClr val="bg1"/>
              </a:solidFill>
            </a:endParaRPr>
          </a:p>
        </p:txBody>
      </p:sp>
      <p:sp>
        <p:nvSpPr>
          <p:cNvPr id="3" name="İçerik Yer Tutucusu 2"/>
          <p:cNvSpPr>
            <a:spLocks noGrp="1"/>
          </p:cNvSpPr>
          <p:nvPr>
            <p:ph idx="1"/>
          </p:nvPr>
        </p:nvSpPr>
        <p:spPr>
          <a:xfrm>
            <a:off x="1803399" y="1433513"/>
            <a:ext cx="8915400" cy="3777622"/>
          </a:xfrm>
        </p:spPr>
        <p:txBody>
          <a:bodyPr>
            <a:normAutofit/>
          </a:bodyPr>
          <a:lstStyle/>
          <a:p>
            <a:pPr marL="0" indent="0" algn="just">
              <a:buNone/>
            </a:pPr>
            <a:r>
              <a:rPr lang="tr-TR" sz="2000" dirty="0" smtClean="0"/>
              <a:t>Toplumsal </a:t>
            </a:r>
            <a:r>
              <a:rPr lang="tr-TR" sz="2000" dirty="0"/>
              <a:t>ve kültürel kurumların oluşturduğu kadınlık/kadınsılık ve erkeklik/erkeksilik normları çerçevesinde bireylerden beklenen öğrenilmiş rolleri </a:t>
            </a:r>
            <a:r>
              <a:rPr lang="tr-TR" sz="2000" dirty="0" smtClean="0"/>
              <a:t>tanımlar. </a:t>
            </a:r>
          </a:p>
          <a:p>
            <a:pPr marL="0" indent="0" algn="just">
              <a:buNone/>
            </a:pPr>
            <a:r>
              <a:rPr lang="tr-TR" sz="2000" dirty="0" smtClean="0"/>
              <a:t>Bu </a:t>
            </a:r>
            <a:r>
              <a:rPr lang="tr-TR" sz="2000" dirty="0"/>
              <a:t>bağlamda oğlan çocuk/erkek veya kız çocuk/kadın tanımıyla bağdaşan eylemler ile ifade ve söylemler toplumsal cinsiyet rollerini oluşturur</a:t>
            </a:r>
            <a:r>
              <a:rPr lang="tr-TR" sz="2000" dirty="0" smtClean="0"/>
              <a:t>. Kadına </a:t>
            </a:r>
            <a:r>
              <a:rPr lang="tr-TR" sz="2000" dirty="0"/>
              <a:t>ve erkeğe yüklenen toplumsal cinsiyet rolleri ve sorumlulukları bireyler arasında eşitsizlik ve ayrımcılığa sebep olmaktadır. </a:t>
            </a:r>
          </a:p>
          <a:p>
            <a:pPr algn="just"/>
            <a:endParaRPr lang="tr-TR" sz="2000" dirty="0"/>
          </a:p>
        </p:txBody>
      </p:sp>
      <p:pic>
        <p:nvPicPr>
          <p:cNvPr id="4" name="Picture 2" descr="C:\Users\Asus\Downloads\tce.jpg"/>
          <p:cNvPicPr>
            <a:picLocks noChangeAspect="1" noChangeArrowheads="1"/>
          </p:cNvPicPr>
          <p:nvPr/>
        </p:nvPicPr>
        <p:blipFill>
          <a:blip r:embed="rId2" cstate="print"/>
          <a:srcRect/>
          <a:stretch>
            <a:fillRect/>
          </a:stretch>
        </p:blipFill>
        <p:spPr bwMode="auto">
          <a:xfrm>
            <a:off x="3537730" y="4710977"/>
            <a:ext cx="5020482" cy="21470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78131405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824249"/>
            <a:ext cx="8596668" cy="5217114"/>
          </a:xfrm>
        </p:spPr>
        <p:txBody>
          <a:bodyPr>
            <a:normAutofit/>
          </a:bodyPr>
          <a:lstStyle/>
          <a:p>
            <a:pPr lvl="0"/>
            <a:endParaRPr lang="tr-TR" sz="2400" b="1" dirty="0" smtClean="0"/>
          </a:p>
          <a:p>
            <a:pPr lvl="0"/>
            <a:endParaRPr lang="tr-TR" sz="2400" dirty="0"/>
          </a:p>
          <a:p>
            <a:pPr marL="0" indent="0">
              <a:buNone/>
            </a:pPr>
            <a:r>
              <a:rPr lang="tr-TR" sz="2400" dirty="0"/>
              <a:t> </a:t>
            </a:r>
            <a:r>
              <a:rPr lang="tr-TR" sz="2400" dirty="0" smtClean="0"/>
              <a:t> </a:t>
            </a:r>
          </a:p>
          <a:p>
            <a:endParaRPr lang="tr-TR" sz="2400" dirty="0"/>
          </a:p>
        </p:txBody>
      </p:sp>
      <p:sp>
        <p:nvSpPr>
          <p:cNvPr id="4" name="Dikdörtgen 3"/>
          <p:cNvSpPr/>
          <p:nvPr/>
        </p:nvSpPr>
        <p:spPr>
          <a:xfrm>
            <a:off x="4614862" y="136200"/>
            <a:ext cx="7386638" cy="4093428"/>
          </a:xfrm>
          <a:prstGeom prst="rect">
            <a:avLst/>
          </a:prstGeom>
        </p:spPr>
        <p:txBody>
          <a:bodyPr wrap="square">
            <a:spAutoFit/>
          </a:bodyPr>
          <a:lstStyle/>
          <a:p>
            <a:pPr algn="just"/>
            <a:r>
              <a:rPr lang="tr-TR" sz="2000" dirty="0"/>
              <a:t>Kadınlık ve erkekliğin farkları üzerine oluşturduğumuz varsayımlar bunların doğal olduğu inancı üzerinden inşa edilir. Toplumsal cinsiyetin doğal görünmesinin sebebi günlük hayatta normalleştirilmiş ve pekiştirilmiş olmasıdır</a:t>
            </a:r>
            <a:r>
              <a:rPr lang="tr-TR" sz="2000" dirty="0" smtClean="0"/>
              <a:t>.</a:t>
            </a:r>
          </a:p>
          <a:p>
            <a:pPr algn="just"/>
            <a:endParaRPr lang="tr-TR" sz="2000" dirty="0"/>
          </a:p>
          <a:p>
            <a:pPr algn="just"/>
            <a:endParaRPr lang="tr-TR" sz="2000" dirty="0" smtClean="0"/>
          </a:p>
          <a:p>
            <a:pPr algn="just"/>
            <a:r>
              <a:rPr lang="tr-TR" sz="2000" dirty="0"/>
              <a:t>Bedenimizi nasıl kullandığımızdan hangi meslekte çalışacağımıza kadar içselleştirilmiş değerler vardır. </a:t>
            </a:r>
            <a:endParaRPr lang="tr-TR" sz="2000" dirty="0" smtClean="0"/>
          </a:p>
          <a:p>
            <a:pPr algn="just"/>
            <a:endParaRPr lang="tr-TR" sz="2000" dirty="0" smtClean="0"/>
          </a:p>
          <a:p>
            <a:pPr algn="just"/>
            <a:r>
              <a:rPr lang="tr-TR" sz="2000" dirty="0" smtClean="0"/>
              <a:t>Yakın </a:t>
            </a:r>
            <a:r>
              <a:rPr lang="tr-TR" sz="2000" dirty="0"/>
              <a:t>tarihe kadar bazı mesleklere sadece kadınların veya sadece erkeklerin kabul edilmesi buna bir örnek olarak </a:t>
            </a:r>
            <a:r>
              <a:rPr lang="tr-TR" sz="2000" dirty="0" smtClean="0"/>
              <a:t>verilebilir.</a:t>
            </a:r>
            <a:endParaRPr lang="tr-TR" sz="2000" dirty="0"/>
          </a:p>
          <a:p>
            <a:pPr algn="just"/>
            <a:endParaRPr lang="tr-TR" sz="2000" dirty="0"/>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20117" y="4548188"/>
            <a:ext cx="4262437" cy="23098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8" descr="avrupa-dan-asya-ya-3-kopru-den-yuruyen-ilk-7602729_3832_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612"/>
            <a:ext cx="4057650" cy="47148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xmlns="" val="120283964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186" y="200025"/>
            <a:ext cx="10968311" cy="6657975"/>
          </a:xfrm>
        </p:spPr>
        <p:txBody>
          <a:bodyPr>
            <a:normAutofit/>
          </a:bodyPr>
          <a:lstStyle/>
          <a:p>
            <a:pPr marL="3200400" lvl="7" indent="0" algn="just">
              <a:buNone/>
            </a:pPr>
            <a:endParaRPr lang="tr-TR" sz="2400" dirty="0" smtClean="0"/>
          </a:p>
          <a:p>
            <a:pPr marL="3200400" lvl="7" indent="0" algn="just">
              <a:buNone/>
            </a:pPr>
            <a:endParaRPr lang="tr-TR" sz="2400" dirty="0" smtClean="0"/>
          </a:p>
          <a:p>
            <a:pPr marL="3200400" lvl="7" indent="0" algn="just">
              <a:buNone/>
            </a:pPr>
            <a:endParaRPr lang="tr-TR" sz="2400" dirty="0" smtClean="0"/>
          </a:p>
          <a:p>
            <a:pPr marL="3200400" lvl="7" indent="0" algn="just">
              <a:buNone/>
            </a:pPr>
            <a:endParaRPr lang="tr-TR" sz="2400" dirty="0" smtClean="0"/>
          </a:p>
          <a:p>
            <a:pPr marL="3200400" lvl="7" indent="0" algn="just">
              <a:buNone/>
            </a:pPr>
            <a:r>
              <a:rPr lang="tr-TR" sz="2400" dirty="0" smtClean="0"/>
              <a:t>Toplumsal </a:t>
            </a:r>
            <a:r>
              <a:rPr lang="tr-TR" sz="2400" dirty="0"/>
              <a:t>cinsiyet herkesi ilgilendirir. </a:t>
            </a:r>
            <a:endParaRPr lang="tr-TR" sz="2400" dirty="0" smtClean="0"/>
          </a:p>
          <a:p>
            <a:pPr marL="3200400" lvl="7" indent="0" algn="just">
              <a:buNone/>
            </a:pPr>
            <a:endParaRPr lang="tr-TR" sz="2400" dirty="0" smtClean="0"/>
          </a:p>
          <a:p>
            <a:pPr marL="3200400" lvl="7" indent="0" algn="just">
              <a:buNone/>
            </a:pPr>
            <a:r>
              <a:rPr lang="tr-TR" sz="2400" dirty="0" smtClean="0"/>
              <a:t>Toplumsal </a:t>
            </a:r>
            <a:r>
              <a:rPr lang="tr-TR" sz="2400" dirty="0"/>
              <a:t>cinsiyet yalnızca kadınlarla ilgili bir konuymuş gibi yaygın-yanlış bir kanı vardır. Oysa toplumsal cinsiyetin diğer yüzünü </a:t>
            </a:r>
            <a:r>
              <a:rPr lang="tr-TR" sz="2400" dirty="0" smtClean="0"/>
              <a:t>erkekler oluşturur</a:t>
            </a:r>
            <a:r>
              <a:rPr lang="tr-TR" sz="2400" dirty="0"/>
              <a:t>. </a:t>
            </a:r>
            <a:endParaRPr lang="tr-TR" sz="2400" dirty="0" smtClean="0"/>
          </a:p>
          <a:p>
            <a:pPr marL="3200400" lvl="7" indent="0" algn="just">
              <a:buNone/>
            </a:pPr>
            <a:endParaRPr lang="tr-TR" sz="2400" dirty="0" smtClean="0"/>
          </a:p>
          <a:p>
            <a:pPr marL="3200400" lvl="7" indent="0" algn="just">
              <a:buNone/>
            </a:pPr>
            <a:endParaRPr lang="tr-TR" sz="2400" dirty="0" smtClean="0"/>
          </a:p>
          <a:p>
            <a:pPr lvl="7"/>
            <a:endParaRPr lang="tr-TR" sz="2400" dirty="0"/>
          </a:p>
        </p:txBody>
      </p:sp>
    </p:spTree>
    <p:extLst>
      <p:ext uri="{BB962C8B-B14F-4D97-AF65-F5344CB8AC3E}">
        <p14:creationId xmlns:p14="http://schemas.microsoft.com/office/powerpoint/2010/main" xmlns="" val="217632822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36217" y="1313036"/>
            <a:ext cx="6913381" cy="5047071"/>
          </a:xfrm>
        </p:spPr>
        <p:txBody>
          <a:bodyPr>
            <a:normAutofit/>
          </a:bodyPr>
          <a:lstStyle/>
          <a:p>
            <a:pPr algn="ctr">
              <a:buNone/>
            </a:pPr>
            <a:endParaRPr lang="tr-TR" altLang="tr-TR" sz="2800" b="1" dirty="0"/>
          </a:p>
          <a:p>
            <a:pPr algn="ctr">
              <a:buNone/>
            </a:pPr>
            <a:endParaRPr lang="tr-TR" altLang="tr-TR" dirty="0"/>
          </a:p>
          <a:p>
            <a:pPr algn="ctr">
              <a:buNone/>
            </a:pPr>
            <a:r>
              <a:rPr lang="tr-TR" altLang="tr-TR" sz="2400" dirty="0">
                <a:solidFill>
                  <a:schemeClr val="tx1"/>
                </a:solidFill>
              </a:rPr>
              <a:t>Kişinin </a:t>
            </a:r>
            <a:r>
              <a:rPr lang="tr-TR" altLang="tr-TR" sz="2400" u="sng" dirty="0">
                <a:solidFill>
                  <a:schemeClr val="tx1"/>
                </a:solidFill>
              </a:rPr>
              <a:t>cinsiyet temelli </a:t>
            </a:r>
            <a:r>
              <a:rPr lang="tr-TR" altLang="tr-TR" sz="2400" dirty="0">
                <a:solidFill>
                  <a:schemeClr val="tx1"/>
                </a:solidFill>
              </a:rPr>
              <a:t>olarak</a:t>
            </a:r>
          </a:p>
          <a:p>
            <a:pPr algn="ctr">
              <a:buNone/>
            </a:pPr>
            <a:r>
              <a:rPr lang="tr-TR" altLang="tr-TR" sz="2400" dirty="0">
                <a:solidFill>
                  <a:schemeClr val="tx1"/>
                </a:solidFill>
              </a:rPr>
              <a:t> </a:t>
            </a:r>
            <a:r>
              <a:rPr lang="tr-TR" altLang="tr-TR" sz="2400" b="1" dirty="0">
                <a:solidFill>
                  <a:schemeClr val="tx1"/>
                </a:solidFill>
              </a:rPr>
              <a:t>ayrımcılığa uğramaması </a:t>
            </a:r>
          </a:p>
          <a:p>
            <a:pPr algn="ctr">
              <a:buNone/>
            </a:pPr>
            <a:r>
              <a:rPr lang="tr-TR" altLang="tr-TR" sz="2400" dirty="0">
                <a:solidFill>
                  <a:schemeClr val="tx1"/>
                </a:solidFill>
              </a:rPr>
              <a:t>toplumsal</a:t>
            </a:r>
          </a:p>
          <a:p>
            <a:pPr algn="ctr">
              <a:buNone/>
            </a:pPr>
            <a:r>
              <a:rPr lang="tr-TR" altLang="tr-TR" sz="2400" b="1" dirty="0">
                <a:solidFill>
                  <a:schemeClr val="tx1"/>
                </a:solidFill>
              </a:rPr>
              <a:t> yaşamın her alanında eşit</a:t>
            </a:r>
          </a:p>
          <a:p>
            <a:pPr algn="ctr">
              <a:buNone/>
            </a:pPr>
            <a:r>
              <a:rPr lang="tr-TR" altLang="tr-TR" sz="2400" dirty="0">
                <a:solidFill>
                  <a:schemeClr val="tx1"/>
                </a:solidFill>
              </a:rPr>
              <a:t> olarak yer </a:t>
            </a:r>
            <a:r>
              <a:rPr lang="tr-TR" altLang="tr-TR" sz="2400" dirty="0" smtClean="0">
                <a:solidFill>
                  <a:schemeClr val="tx1"/>
                </a:solidFill>
              </a:rPr>
              <a:t>almasıdır.</a:t>
            </a:r>
            <a:endParaRPr lang="tr-TR" altLang="tr-TR" sz="2400" dirty="0">
              <a:solidFill>
                <a:schemeClr val="tx1"/>
              </a:solidFill>
            </a:endParaRPr>
          </a:p>
          <a:p>
            <a:endParaRPr lang="tr-TR" dirty="0">
              <a:solidFill>
                <a:schemeClr val="tx1"/>
              </a:solidFill>
            </a:endParaRPr>
          </a:p>
        </p:txBody>
      </p:sp>
      <p:pic>
        <p:nvPicPr>
          <p:cNvPr id="4" name="3 İçerik Yer Tutucusu" descr="esitlik.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a:xfrm>
            <a:off x="182562" y="2574781"/>
            <a:ext cx="3789363" cy="4319587"/>
          </a:xfrm>
          <a:prstGeom prst="rect">
            <a:avLst/>
          </a:prstGeom>
          <a:noFill/>
        </p:spPr>
      </p:pic>
      <p:sp>
        <p:nvSpPr>
          <p:cNvPr id="5" name="Dikdörtgen 4"/>
          <p:cNvSpPr/>
          <p:nvPr/>
        </p:nvSpPr>
        <p:spPr>
          <a:xfrm>
            <a:off x="644896" y="1933279"/>
            <a:ext cx="4591321" cy="523220"/>
          </a:xfrm>
          <a:prstGeom prst="rect">
            <a:avLst/>
          </a:prstGeom>
        </p:spPr>
        <p:txBody>
          <a:bodyPr wrap="none">
            <a:spAutoFit/>
          </a:bodyPr>
          <a:lstStyle/>
          <a:p>
            <a:pPr algn="ctr">
              <a:spcBef>
                <a:spcPct val="50000"/>
              </a:spcBef>
              <a:defRPr/>
            </a:pPr>
            <a:r>
              <a:rPr lang="ja-JP" altLang="tr-TR" sz="2800" dirty="0">
                <a:solidFill>
                  <a:schemeClr val="bg2">
                    <a:lumMod val="25000"/>
                  </a:schemeClr>
                </a:solidFill>
              </a:rPr>
              <a:t>“</a:t>
            </a:r>
            <a:r>
              <a:rPr lang="tr-TR" altLang="ja-JP" sz="2800" b="1" dirty="0">
                <a:solidFill>
                  <a:schemeClr val="bg2">
                    <a:lumMod val="25000"/>
                  </a:schemeClr>
                </a:solidFill>
              </a:rPr>
              <a:t>Eşitlik</a:t>
            </a:r>
            <a:r>
              <a:rPr lang="ja-JP" altLang="tr-TR" sz="2800" b="1" dirty="0">
                <a:solidFill>
                  <a:schemeClr val="bg2">
                    <a:lumMod val="25000"/>
                  </a:schemeClr>
                </a:solidFill>
              </a:rPr>
              <a:t>”</a:t>
            </a:r>
            <a:r>
              <a:rPr lang="tr-TR" altLang="ja-JP" sz="2800" b="1" dirty="0">
                <a:solidFill>
                  <a:schemeClr val="bg2">
                    <a:lumMod val="25000"/>
                  </a:schemeClr>
                </a:solidFill>
              </a:rPr>
              <a:t> </a:t>
            </a:r>
            <a:r>
              <a:rPr lang="ja-JP" altLang="tr-TR" sz="2800" b="1" dirty="0">
                <a:solidFill>
                  <a:schemeClr val="bg2">
                    <a:lumMod val="25000"/>
                  </a:schemeClr>
                </a:solidFill>
              </a:rPr>
              <a:t>“</a:t>
            </a:r>
            <a:r>
              <a:rPr lang="tr-TR" altLang="ja-JP" sz="2800" b="1" dirty="0">
                <a:solidFill>
                  <a:schemeClr val="bg2">
                    <a:lumMod val="25000"/>
                  </a:schemeClr>
                </a:solidFill>
              </a:rPr>
              <a:t>aynılık</a:t>
            </a:r>
            <a:r>
              <a:rPr lang="ja-JP" altLang="tr-TR" sz="2800" b="1" dirty="0">
                <a:solidFill>
                  <a:schemeClr val="bg2">
                    <a:lumMod val="25000"/>
                  </a:schemeClr>
                </a:solidFill>
              </a:rPr>
              <a:t>”</a:t>
            </a:r>
            <a:r>
              <a:rPr lang="tr-TR" altLang="ja-JP" sz="2800" b="1" dirty="0">
                <a:solidFill>
                  <a:schemeClr val="bg2">
                    <a:lumMod val="25000"/>
                  </a:schemeClr>
                </a:solidFill>
              </a:rPr>
              <a:t> değildir </a:t>
            </a:r>
            <a:endParaRPr lang="tr-TR" altLang="tr-TR" sz="2800" b="1" dirty="0">
              <a:solidFill>
                <a:schemeClr val="bg2">
                  <a:lumMod val="25000"/>
                </a:schemeClr>
              </a:solidFill>
              <a:ea typeface="ＭＳ Ｐゴシック" pitchFamily="34" charset="-128"/>
            </a:endParaRPr>
          </a:p>
        </p:txBody>
      </p:sp>
      <p:sp>
        <p:nvSpPr>
          <p:cNvPr id="6" name="Dikdörtgen 5"/>
          <p:cNvSpPr/>
          <p:nvPr/>
        </p:nvSpPr>
        <p:spPr>
          <a:xfrm>
            <a:off x="1343025" y="428282"/>
            <a:ext cx="8943975" cy="584775"/>
          </a:xfrm>
          <a:prstGeom prst="rect">
            <a:avLst/>
          </a:prstGeom>
        </p:spPr>
        <p:txBody>
          <a:bodyPr wrap="square">
            <a:spAutoFit/>
          </a:bodyPr>
          <a:lstStyle/>
          <a:p>
            <a:pPr algn="ctr">
              <a:buNone/>
            </a:pPr>
            <a:r>
              <a:rPr lang="tr-TR" sz="3200" b="1" dirty="0">
                <a:solidFill>
                  <a:prstClr val="white"/>
                </a:solidFill>
                <a:cs typeface="Arial" charset="0"/>
              </a:rPr>
              <a:t>TOPLUMSAL CİNSİYET EŞİTLİĞİ</a:t>
            </a:r>
          </a:p>
        </p:txBody>
      </p:sp>
    </p:spTree>
    <p:extLst>
      <p:ext uri="{BB962C8B-B14F-4D97-AF65-F5344CB8AC3E}">
        <p14:creationId xmlns:p14="http://schemas.microsoft.com/office/powerpoint/2010/main" xmlns="" val="233335849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20090" y="940651"/>
            <a:ext cx="3642344" cy="646331"/>
          </a:xfrm>
          <a:prstGeom prst="rect">
            <a:avLst/>
          </a:prstGeom>
        </p:spPr>
        <p:txBody>
          <a:bodyPr wrap="square">
            <a:spAutoFit/>
          </a:bodyPr>
          <a:lstStyle/>
          <a:p>
            <a:pPr>
              <a:buClr>
                <a:srgbClr val="44546A">
                  <a:lumMod val="75000"/>
                </a:srgbClr>
              </a:buClr>
            </a:pPr>
            <a:r>
              <a:rPr lang="tr-TR" sz="3600" b="1" dirty="0" smtClean="0">
                <a:solidFill>
                  <a:srgbClr val="44546A">
                    <a:lumMod val="75000"/>
                  </a:srgbClr>
                </a:solidFill>
                <a:latin typeface="Hand Of Sean" panose="02000500000000000000" pitchFamily="2" charset="-128"/>
                <a:ea typeface="Hand Of Sean" panose="02000500000000000000" pitchFamily="2" charset="-128"/>
              </a:rPr>
              <a:t> </a:t>
            </a:r>
            <a:r>
              <a:rPr lang="tr-TR" sz="2800" b="1" dirty="0" smtClean="0">
                <a:solidFill>
                  <a:srgbClr val="44546A">
                    <a:lumMod val="75000"/>
                  </a:srgbClr>
                </a:solidFill>
                <a:latin typeface="Hand Of Sean" panose="02000500000000000000" pitchFamily="2" charset="-128"/>
                <a:ea typeface="Hand Of Sean" panose="02000500000000000000" pitchFamily="2" charset="-128"/>
              </a:rPr>
              <a:t>AYNILIK </a:t>
            </a:r>
            <a:r>
              <a:rPr lang="tr-TR" sz="2800" b="1" dirty="0" smtClean="0">
                <a:solidFill>
                  <a:srgbClr val="C00000"/>
                </a:solidFill>
                <a:latin typeface="Hand Of Sean" panose="02000500000000000000" pitchFamily="2" charset="-128"/>
                <a:ea typeface="Hand Of Sean" panose="02000500000000000000" pitchFamily="2" charset="-128"/>
                <a:sym typeface="Symbol"/>
              </a:rPr>
              <a:t></a:t>
            </a:r>
            <a:r>
              <a:rPr lang="tr-TR" sz="2800" b="1" dirty="0" smtClean="0">
                <a:solidFill>
                  <a:srgbClr val="44546A">
                    <a:lumMod val="75000"/>
                  </a:srgbClr>
                </a:solidFill>
                <a:latin typeface="Hand Of Sean" panose="02000500000000000000" pitchFamily="2" charset="-128"/>
                <a:ea typeface="Hand Of Sean" panose="02000500000000000000" pitchFamily="2" charset="-128"/>
                <a:sym typeface="Symbol"/>
              </a:rPr>
              <a:t> </a:t>
            </a:r>
            <a:r>
              <a:rPr lang="tr-TR" sz="2800" b="1" dirty="0" smtClean="0">
                <a:solidFill>
                  <a:prstClr val="white"/>
                </a:solidFill>
                <a:latin typeface="Hand Of Sean" panose="02000500000000000000" pitchFamily="2" charset="-128"/>
                <a:ea typeface="Hand Of Sean" panose="02000500000000000000" pitchFamily="2" charset="-128"/>
                <a:sym typeface="Symbol"/>
              </a:rPr>
              <a:t>EŞİTLİK</a:t>
            </a:r>
            <a:endParaRPr lang="tr-TR" sz="2800" b="1" dirty="0">
              <a:solidFill>
                <a:prstClr val="white"/>
              </a:solidFill>
              <a:latin typeface="Hand Of Sean" panose="02000500000000000000" pitchFamily="2" charset="-128"/>
              <a:ea typeface="Hand Of Sean" panose="02000500000000000000" pitchFamily="2" charset="-128"/>
            </a:endParaRPr>
          </a:p>
        </p:txBody>
      </p:sp>
      <p:sp>
        <p:nvSpPr>
          <p:cNvPr id="5" name="Dikdörtgen 4"/>
          <p:cNvSpPr/>
          <p:nvPr/>
        </p:nvSpPr>
        <p:spPr>
          <a:xfrm>
            <a:off x="1006508" y="5494597"/>
            <a:ext cx="5433077" cy="1138773"/>
          </a:xfrm>
          <a:prstGeom prst="rect">
            <a:avLst/>
          </a:prstGeom>
        </p:spPr>
        <p:txBody>
          <a:bodyPr wrap="square">
            <a:spAutoFit/>
          </a:bodyPr>
          <a:lstStyle/>
          <a:p>
            <a:pPr marL="342900" indent="-342900">
              <a:buClr>
                <a:srgbClr val="44546A">
                  <a:lumMod val="75000"/>
                </a:srgbClr>
              </a:buClr>
              <a:buFont typeface="Wingdings" panose="05000000000000000000" pitchFamily="2" charset="2"/>
              <a:buChar char="q"/>
            </a:pPr>
            <a:r>
              <a:rPr lang="tr-TR" sz="2000" b="1" dirty="0" smtClean="0">
                <a:solidFill>
                  <a:srgbClr val="44546A">
                    <a:lumMod val="75000"/>
                  </a:srgbClr>
                </a:solidFill>
                <a:latin typeface="+mj-lt"/>
              </a:rPr>
              <a:t>Hakların</a:t>
            </a:r>
            <a:r>
              <a:rPr lang="tr-TR" sz="2000" b="1" dirty="0">
                <a:solidFill>
                  <a:srgbClr val="44546A">
                    <a:lumMod val="75000"/>
                  </a:srgbClr>
                </a:solidFill>
                <a:latin typeface="+mj-lt"/>
              </a:rPr>
              <a:t>, sorumlulukların ve fırsatların verilmesi erkek ya da kız çocuğu olarak doğmalarına bağlı değildir</a:t>
            </a:r>
            <a:r>
              <a:rPr lang="tr-TR" sz="2800" b="1" dirty="0">
                <a:solidFill>
                  <a:srgbClr val="44546A">
                    <a:lumMod val="75000"/>
                  </a:srgbClr>
                </a:solidFill>
                <a:latin typeface="Gadugi" panose="020B0502040204020203" pitchFamily="34" charset="0"/>
              </a:rPr>
              <a:t>. </a:t>
            </a:r>
          </a:p>
        </p:txBody>
      </p:sp>
      <p:grpSp>
        <p:nvGrpSpPr>
          <p:cNvPr id="9" name="Grup 8"/>
          <p:cNvGrpSpPr/>
          <p:nvPr/>
        </p:nvGrpSpPr>
        <p:grpSpPr>
          <a:xfrm>
            <a:off x="585789" y="2024635"/>
            <a:ext cx="4099830" cy="3160354"/>
            <a:chOff x="1460309" y="2807964"/>
            <a:chExt cx="3464115" cy="3204000"/>
          </a:xfrm>
        </p:grpSpPr>
        <p:pic>
          <p:nvPicPr>
            <p:cNvPr id="21510" name="Picture 6" descr="gender inequality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60309" y="2807964"/>
              <a:ext cx="3464115" cy="3204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Metin kutusu 6"/>
            <p:cNvSpPr txBox="1"/>
            <p:nvPr/>
          </p:nvSpPr>
          <p:spPr>
            <a:xfrm>
              <a:off x="3173348" y="2878654"/>
              <a:ext cx="1211668" cy="738664"/>
            </a:xfrm>
            <a:prstGeom prst="rect">
              <a:avLst/>
            </a:prstGeom>
            <a:solidFill>
              <a:schemeClr val="bg1"/>
            </a:solidFill>
          </p:spPr>
          <p:txBody>
            <a:bodyPr wrap="square" rtlCol="0">
              <a:spAutoFit/>
            </a:bodyPr>
            <a:lstStyle/>
            <a:p>
              <a:r>
                <a:rPr lang="tr-TR" sz="1400" b="1" dirty="0" smtClean="0">
                  <a:solidFill>
                    <a:prstClr val="black"/>
                  </a:solidFill>
                  <a:latin typeface="Gadugi" panose="020B0502040204020203" pitchFamily="34" charset="0"/>
                </a:rPr>
                <a:t>GERÇEKTENİYİ İŞ FIRSATLARI</a:t>
              </a:r>
              <a:endParaRPr lang="tr-TR" sz="1400" b="1" dirty="0">
                <a:solidFill>
                  <a:prstClr val="black"/>
                </a:solidFill>
                <a:latin typeface="Gadugi" panose="020B0502040204020203" pitchFamily="34" charset="0"/>
              </a:endParaRPr>
            </a:p>
          </p:txBody>
        </p:sp>
        <p:sp>
          <p:nvSpPr>
            <p:cNvPr id="8" name="Dikdörtgen 7"/>
            <p:cNvSpPr/>
            <p:nvPr/>
          </p:nvSpPr>
          <p:spPr>
            <a:xfrm>
              <a:off x="4141951" y="4200525"/>
              <a:ext cx="782473" cy="638175"/>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00" b="1" dirty="0" smtClean="0">
                  <a:solidFill>
                    <a:prstClr val="white"/>
                  </a:solidFill>
                  <a:latin typeface="Gadugi" panose="020B0502040204020203" pitchFamily="34" charset="0"/>
                </a:rPr>
                <a:t>HERKESE EŞİT FIRSAT</a:t>
              </a:r>
              <a:endParaRPr lang="tr-TR" sz="1000" b="1" dirty="0">
                <a:solidFill>
                  <a:prstClr val="white"/>
                </a:solidFill>
                <a:latin typeface="Gadugi" panose="020B0502040204020203" pitchFamily="34" charset="0"/>
              </a:endParaRPr>
            </a:p>
          </p:txBody>
        </p:sp>
      </p:grpSp>
      <p:sp>
        <p:nvSpPr>
          <p:cNvPr id="13" name="Dikdörtgen 12"/>
          <p:cNvSpPr/>
          <p:nvPr/>
        </p:nvSpPr>
        <p:spPr>
          <a:xfrm>
            <a:off x="7226366" y="5403624"/>
            <a:ext cx="4824258" cy="1015663"/>
          </a:xfrm>
          <a:prstGeom prst="rect">
            <a:avLst/>
          </a:prstGeom>
        </p:spPr>
        <p:txBody>
          <a:bodyPr wrap="square">
            <a:spAutoFit/>
          </a:bodyPr>
          <a:lstStyle/>
          <a:p>
            <a:pPr marL="342900" indent="-342900">
              <a:buClr>
                <a:srgbClr val="44546A">
                  <a:lumMod val="75000"/>
                </a:srgbClr>
              </a:buClr>
              <a:buFont typeface="Wingdings" panose="05000000000000000000" pitchFamily="2" charset="2"/>
              <a:buChar char="q"/>
            </a:pPr>
            <a:r>
              <a:rPr lang="tr-TR" sz="2000" b="1" dirty="0" smtClean="0">
                <a:solidFill>
                  <a:srgbClr val="44546A">
                    <a:lumMod val="75000"/>
                  </a:srgbClr>
                </a:solidFill>
                <a:latin typeface="+mj-lt"/>
              </a:rPr>
              <a:t>Erkek </a:t>
            </a:r>
            <a:r>
              <a:rPr lang="tr-TR" sz="2000" b="1" dirty="0">
                <a:solidFill>
                  <a:srgbClr val="44546A">
                    <a:lumMod val="75000"/>
                  </a:srgbClr>
                </a:solidFill>
                <a:latin typeface="+mj-lt"/>
              </a:rPr>
              <a:t>ve kadının eşit haklara, sorumluluklara ve fırsatlara sahip olması demektir. </a:t>
            </a:r>
          </a:p>
        </p:txBody>
      </p:sp>
      <p:pic>
        <p:nvPicPr>
          <p:cNvPr id="21512" name="Picture 8" descr="gender equality in the workplace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6199" y="1836989"/>
            <a:ext cx="4729708" cy="334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Dikdörtgen 2"/>
          <p:cNvSpPr/>
          <p:nvPr/>
        </p:nvSpPr>
        <p:spPr>
          <a:xfrm>
            <a:off x="2634435" y="105869"/>
            <a:ext cx="7004060" cy="584775"/>
          </a:xfrm>
          <a:prstGeom prst="rect">
            <a:avLst/>
          </a:prstGeom>
        </p:spPr>
        <p:txBody>
          <a:bodyPr wrap="square">
            <a:spAutoFit/>
          </a:bodyPr>
          <a:lstStyle/>
          <a:p>
            <a:pPr algn="ctr">
              <a:defRPr/>
            </a:pPr>
            <a:r>
              <a:rPr lang="tr-TR" sz="3200" b="1" dirty="0">
                <a:solidFill>
                  <a:prstClr val="white"/>
                </a:solidFill>
                <a:cs typeface="Arial" charset="0"/>
              </a:rPr>
              <a:t>TOPLUMSAL CİNSİYET EŞİTLİĞİ</a:t>
            </a:r>
          </a:p>
        </p:txBody>
      </p:sp>
    </p:spTree>
    <p:extLst>
      <p:ext uri="{BB962C8B-B14F-4D97-AF65-F5344CB8AC3E}">
        <p14:creationId xmlns:p14="http://schemas.microsoft.com/office/powerpoint/2010/main" xmlns="" val="68798329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ctr">
              <a:defRPr/>
            </a:pPr>
            <a:r>
              <a:rPr lang="tr-TR" sz="3200" b="1" dirty="0" smtClean="0">
                <a:solidFill>
                  <a:prstClr val="white"/>
                </a:solidFill>
                <a:cs typeface="Arial" charset="0"/>
              </a:rPr>
              <a:t> </a:t>
            </a:r>
            <a:r>
              <a:rPr lang="tr-TR" sz="3200" b="1" dirty="0">
                <a:solidFill>
                  <a:prstClr val="white"/>
                </a:solidFill>
                <a:cs typeface="Arial" charset="0"/>
              </a:rPr>
              <a:t>TOPLUMSAL CİNSİYETE DAYALI </a:t>
            </a:r>
            <a:r>
              <a:rPr lang="tr-TR" sz="3200" b="1" dirty="0" smtClean="0">
                <a:solidFill>
                  <a:prstClr val="white"/>
                </a:solidFill>
                <a:cs typeface="Arial" charset="0"/>
              </a:rPr>
              <a:t>İŞ BÖLÜMÜ</a:t>
            </a:r>
            <a:endParaRPr lang="tr-TR" sz="3200" b="1" dirty="0">
              <a:solidFill>
                <a:prstClr val="white"/>
              </a:solidFill>
              <a:cs typeface="Arial" charset="0"/>
            </a:endParaRPr>
          </a:p>
        </p:txBody>
      </p:sp>
      <p:pic>
        <p:nvPicPr>
          <p:cNvPr id="5" name="Resim 4" descr="cinsiyet eşitsizliği ile ilgili görsel sonucu">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44616" y="3414712"/>
            <a:ext cx="7498080" cy="32575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Dikdörtgen 1"/>
          <p:cNvSpPr/>
          <p:nvPr/>
        </p:nvSpPr>
        <p:spPr>
          <a:xfrm>
            <a:off x="2014538" y="1032052"/>
            <a:ext cx="8758237" cy="2139047"/>
          </a:xfrm>
          <a:prstGeom prst="rect">
            <a:avLst/>
          </a:prstGeom>
        </p:spPr>
        <p:txBody>
          <a:bodyPr wrap="square">
            <a:spAutoFit/>
          </a:bodyPr>
          <a:lstStyle/>
          <a:p>
            <a:pPr algn="ctr">
              <a:lnSpc>
                <a:spcPct val="90000"/>
              </a:lnSpc>
              <a:spcBef>
                <a:spcPts val="1000"/>
              </a:spcBef>
            </a:pPr>
            <a:r>
              <a:rPr lang="tr-TR" sz="2000" b="1" dirty="0">
                <a:ln w="1905"/>
                <a:solidFill>
                  <a:srgbClr val="44546A">
                    <a:lumMod val="75000"/>
                  </a:srgbClr>
                </a:solidFill>
                <a:effectLst>
                  <a:innerShdw blurRad="69850" dist="43180" dir="5400000">
                    <a:srgbClr val="000000">
                      <a:alpha val="65000"/>
                    </a:srgbClr>
                  </a:innerShdw>
                </a:effectLst>
                <a:latin typeface="+mj-lt"/>
              </a:rPr>
              <a:t>Cinsiyete Dayalı İşbölümü</a:t>
            </a:r>
          </a:p>
          <a:p>
            <a:pPr algn="ctr">
              <a:lnSpc>
                <a:spcPct val="90000"/>
              </a:lnSpc>
              <a:spcBef>
                <a:spcPts val="1000"/>
              </a:spcBef>
            </a:pPr>
            <a:r>
              <a:rPr lang="tr-TR" altLang="tr-TR" sz="2000" b="1" dirty="0">
                <a:solidFill>
                  <a:srgbClr val="44546A">
                    <a:lumMod val="75000"/>
                  </a:srgbClr>
                </a:solidFill>
                <a:latin typeface="+mj-lt"/>
              </a:rPr>
              <a:t>Kadınların ve erkeklerin ne yapması gerektiği veya neleri yapabilecekleri hakkında toplumda yaratılmış olan fikirlere ve değerlere dayanarak, </a:t>
            </a:r>
          </a:p>
          <a:p>
            <a:pPr algn="ctr">
              <a:lnSpc>
                <a:spcPct val="90000"/>
              </a:lnSpc>
              <a:spcBef>
                <a:spcPts val="1000"/>
              </a:spcBef>
            </a:pPr>
            <a:r>
              <a:rPr lang="tr-TR" altLang="tr-TR" sz="2000" b="1" u="sng" dirty="0">
                <a:solidFill>
                  <a:srgbClr val="960000"/>
                </a:solidFill>
                <a:latin typeface="+mj-lt"/>
              </a:rPr>
              <a:t>kadınlara ve erkeklere farklı roller, sorumluluklar ve görevler</a:t>
            </a:r>
            <a:r>
              <a:rPr lang="tr-TR" altLang="tr-TR" sz="2000" b="1" dirty="0">
                <a:solidFill>
                  <a:srgbClr val="960000"/>
                </a:solidFill>
                <a:latin typeface="+mj-lt"/>
              </a:rPr>
              <a:t> </a:t>
            </a:r>
          </a:p>
          <a:p>
            <a:pPr algn="ctr">
              <a:lnSpc>
                <a:spcPct val="90000"/>
              </a:lnSpc>
              <a:spcBef>
                <a:spcPts val="1000"/>
              </a:spcBef>
            </a:pPr>
            <a:r>
              <a:rPr lang="tr-TR" altLang="tr-TR" sz="2000" b="1" dirty="0">
                <a:solidFill>
                  <a:srgbClr val="44546A">
                    <a:lumMod val="75000"/>
                  </a:srgbClr>
                </a:solidFill>
                <a:latin typeface="+mj-lt"/>
              </a:rPr>
              <a:t>yüklenmesidir.</a:t>
            </a:r>
          </a:p>
        </p:txBody>
      </p:sp>
    </p:spTree>
    <p:extLst>
      <p:ext uri="{BB962C8B-B14F-4D97-AF65-F5344CB8AC3E}">
        <p14:creationId xmlns:p14="http://schemas.microsoft.com/office/powerpoint/2010/main" xmlns="" val="7565641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ctr">
              <a:defRPr/>
            </a:pPr>
            <a:r>
              <a:rPr lang="tr-TR" sz="3200" b="1" dirty="0">
                <a:solidFill>
                  <a:prstClr val="white"/>
                </a:solidFill>
                <a:cs typeface="Arial" charset="0"/>
              </a:rPr>
              <a:t>CİNSİYETE DAYALI </a:t>
            </a:r>
            <a:r>
              <a:rPr lang="tr-TR" sz="3200" b="1" dirty="0" smtClean="0">
                <a:solidFill>
                  <a:prstClr val="white"/>
                </a:solidFill>
                <a:cs typeface="Arial" charset="0"/>
              </a:rPr>
              <a:t>İŞ BÖLÜMÜ</a:t>
            </a:r>
            <a:endParaRPr lang="tr-TR" sz="3200" b="1" dirty="0">
              <a:solidFill>
                <a:prstClr val="white"/>
              </a:solidFill>
              <a:cs typeface="Arial" charset="0"/>
            </a:endParaRPr>
          </a:p>
        </p:txBody>
      </p:sp>
      <p:sp>
        <p:nvSpPr>
          <p:cNvPr id="5" name="Dikdörtgen 4"/>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7" name="Dikdörtgen 6"/>
          <p:cNvSpPr/>
          <p:nvPr/>
        </p:nvSpPr>
        <p:spPr>
          <a:xfrm>
            <a:off x="1062680" y="1713125"/>
            <a:ext cx="9613558" cy="523220"/>
          </a:xfrm>
          <a:prstGeom prst="rect">
            <a:avLst/>
          </a:prstGeom>
        </p:spPr>
        <p:txBody>
          <a:bodyPr wrap="square">
            <a:spAutoFit/>
          </a:bodyPr>
          <a:lstStyle/>
          <a:p>
            <a:pPr>
              <a:buClr>
                <a:srgbClr val="44546A">
                  <a:lumMod val="75000"/>
                </a:srgbClr>
              </a:buClr>
            </a:pPr>
            <a:endParaRPr lang="tr-TR" sz="2800" b="1" dirty="0">
              <a:solidFill>
                <a:srgbClr val="44546A">
                  <a:lumMod val="75000"/>
                </a:srgbClr>
              </a:solidFill>
              <a:latin typeface="Gadugi" panose="020B0502040204020203" pitchFamily="34" charset="0"/>
            </a:endParaRPr>
          </a:p>
        </p:txBody>
      </p:sp>
      <p:sp>
        <p:nvSpPr>
          <p:cNvPr id="8" name="Dikdörtgen 7"/>
          <p:cNvSpPr/>
          <p:nvPr/>
        </p:nvSpPr>
        <p:spPr>
          <a:xfrm>
            <a:off x="4999079" y="1144850"/>
            <a:ext cx="6738227" cy="1384995"/>
          </a:xfrm>
          <a:prstGeom prst="rect">
            <a:avLst/>
          </a:prstGeom>
        </p:spPr>
        <p:txBody>
          <a:bodyPr wrap="square">
            <a:spAutoFit/>
          </a:bodyPr>
          <a:lstStyle/>
          <a:p>
            <a:r>
              <a:rPr lang="tr-TR" sz="2800" b="1" dirty="0">
                <a:solidFill>
                  <a:srgbClr val="44546A">
                    <a:lumMod val="75000"/>
                  </a:srgbClr>
                </a:solidFill>
              </a:rPr>
              <a:t>Kadınlar ve erkekler arasında toplumun oluşturduğu bu cinsiyet temelli iş bölümü neredeyse </a:t>
            </a:r>
            <a:r>
              <a:rPr lang="tr-TR" sz="2800" b="1" u="sng" dirty="0">
                <a:solidFill>
                  <a:srgbClr val="44546A">
                    <a:lumMod val="75000"/>
                  </a:srgbClr>
                </a:solidFill>
              </a:rPr>
              <a:t>evrenseldir.</a:t>
            </a:r>
          </a:p>
        </p:txBody>
      </p:sp>
      <p:sp>
        <p:nvSpPr>
          <p:cNvPr id="9" name="Dikdörtgen 8"/>
          <p:cNvSpPr/>
          <p:nvPr/>
        </p:nvSpPr>
        <p:spPr>
          <a:xfrm>
            <a:off x="4999078" y="3499576"/>
            <a:ext cx="6583321" cy="2803844"/>
          </a:xfrm>
          <a:prstGeom prst="rect">
            <a:avLst/>
          </a:prstGeom>
        </p:spPr>
        <p:txBody>
          <a:bodyPr wrap="square">
            <a:spAutoFit/>
          </a:bodyPr>
          <a:lstStyle/>
          <a:p>
            <a:pPr>
              <a:lnSpc>
                <a:spcPct val="90000"/>
              </a:lnSpc>
              <a:spcBef>
                <a:spcPts val="1000"/>
              </a:spcBef>
            </a:pPr>
            <a:r>
              <a:rPr lang="tr-TR" sz="2400" b="1" dirty="0" smtClean="0">
                <a:solidFill>
                  <a:srgbClr val="526580"/>
                </a:solidFill>
                <a:latin typeface="+mj-lt"/>
              </a:rPr>
              <a:t>Toplumların </a:t>
            </a:r>
            <a:r>
              <a:rPr lang="tr-TR" sz="2400" b="1" dirty="0">
                <a:solidFill>
                  <a:srgbClr val="526580"/>
                </a:solidFill>
                <a:latin typeface="+mj-lt"/>
              </a:rPr>
              <a:t>kadın ve erkeklerden beklentileri farklıdır…</a:t>
            </a:r>
          </a:p>
          <a:p>
            <a:pPr marL="914400" lvl="1" indent="-457200">
              <a:lnSpc>
                <a:spcPct val="90000"/>
              </a:lnSpc>
              <a:spcBef>
                <a:spcPts val="1000"/>
              </a:spcBef>
              <a:buClr>
                <a:srgbClr val="70AD47"/>
              </a:buClr>
              <a:buFont typeface="Wingdings" panose="05000000000000000000" pitchFamily="2" charset="2"/>
              <a:buChar char="q"/>
            </a:pPr>
            <a:r>
              <a:rPr lang="tr-TR" sz="2400" b="1" dirty="0" smtClean="0">
                <a:solidFill>
                  <a:schemeClr val="accent2"/>
                </a:solidFill>
                <a:latin typeface="+mj-lt"/>
              </a:rPr>
              <a:t>Kadınlar</a:t>
            </a:r>
            <a:r>
              <a:rPr lang="tr-TR" sz="2400" b="1" dirty="0">
                <a:solidFill>
                  <a:schemeClr val="accent2"/>
                </a:solidFill>
                <a:latin typeface="+mj-lt"/>
              </a:rPr>
              <a:t>, aile ve evle ilgili işlere yönlendirilirken, </a:t>
            </a:r>
          </a:p>
          <a:p>
            <a:pPr marL="457200" indent="-4572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mj-lt"/>
            </a:endParaRPr>
          </a:p>
          <a:p>
            <a:pPr marL="1371600" lvl="2" indent="-457200">
              <a:lnSpc>
                <a:spcPct val="90000"/>
              </a:lnSpc>
              <a:spcBef>
                <a:spcPts val="1000"/>
              </a:spcBef>
              <a:buFont typeface="Wingdings" panose="05000000000000000000" pitchFamily="2" charset="2"/>
              <a:buChar char="q"/>
            </a:pPr>
            <a:r>
              <a:rPr lang="tr-TR" sz="2400" b="1" dirty="0">
                <a:solidFill>
                  <a:srgbClr val="526580"/>
                </a:solidFill>
                <a:latin typeface="+mj-lt"/>
              </a:rPr>
              <a:t>Erkekler kamusal alanda yapılacak işlere </a:t>
            </a:r>
            <a:r>
              <a:rPr lang="tr-TR" sz="2400" b="1" dirty="0" smtClean="0">
                <a:solidFill>
                  <a:srgbClr val="526580"/>
                </a:solidFill>
                <a:latin typeface="+mj-lt"/>
              </a:rPr>
              <a:t>yönlendirilirler.</a:t>
            </a:r>
            <a:endParaRPr lang="tr-TR" sz="2400" b="1" dirty="0">
              <a:solidFill>
                <a:srgbClr val="526580"/>
              </a:solidFill>
              <a:latin typeface="+mj-lt"/>
            </a:endParaRPr>
          </a:p>
        </p:txBody>
      </p:sp>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536" y="2762396"/>
            <a:ext cx="4262602" cy="289545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70242168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470036"/>
            <a:ext cx="9772650" cy="1077218"/>
          </a:xfrm>
          <a:prstGeom prst="rect">
            <a:avLst/>
          </a:prstGeom>
          <a:noFill/>
        </p:spPr>
        <p:txBody>
          <a:bodyPr wrap="square">
            <a:spAutoFit/>
          </a:bodyPr>
          <a:lstStyle/>
          <a:p>
            <a:pPr algn="r">
              <a:defRPr/>
            </a:pPr>
            <a:r>
              <a:rPr lang="tr-TR" sz="3200" b="1" dirty="0">
                <a:solidFill>
                  <a:prstClr val="white"/>
                </a:solidFill>
                <a:cs typeface="Arial" charset="0"/>
              </a:rPr>
              <a:t>EMEKLERİ KARŞILIĞINDA</a:t>
            </a:r>
            <a:r>
              <a:rPr lang="tr-TR" sz="3200" b="1" dirty="0" smtClean="0">
                <a:solidFill>
                  <a:prstClr val="white"/>
                </a:solidFill>
                <a:cs typeface="Arial" charset="0"/>
              </a:rPr>
              <a:t>…                </a:t>
            </a:r>
            <a:r>
              <a:rPr lang="tr-TR" sz="3200" b="1" dirty="0">
                <a:solidFill>
                  <a:prstClr val="white"/>
                </a:solidFill>
                <a:cs typeface="Arial" charset="0"/>
              </a:rPr>
              <a:t>EMEKLERİ KARŞILIĞINDA…</a:t>
            </a:r>
          </a:p>
        </p:txBody>
      </p:sp>
      <p:sp>
        <p:nvSpPr>
          <p:cNvPr id="13" name="Dikdörtgen 12"/>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4" name="Dikdörtgen 13"/>
          <p:cNvSpPr/>
          <p:nvPr/>
        </p:nvSpPr>
        <p:spPr>
          <a:xfrm>
            <a:off x="551935" y="1708836"/>
            <a:ext cx="5713454" cy="4832092"/>
          </a:xfrm>
          <a:prstGeom prst="rect">
            <a:avLst/>
          </a:prstGeom>
        </p:spPr>
        <p:txBody>
          <a:bodyPr wrap="square">
            <a:spAutoFit/>
          </a:bodyPr>
          <a:lstStyle/>
          <a:p>
            <a:pPr>
              <a:buClr>
                <a:srgbClr val="44546A">
                  <a:lumMod val="75000"/>
                </a:srgbClr>
              </a:buClr>
            </a:pPr>
            <a:r>
              <a:rPr lang="tr-TR" sz="2800" b="1" dirty="0">
                <a:solidFill>
                  <a:srgbClr val="44546A">
                    <a:lumMod val="75000"/>
                  </a:srgbClr>
                </a:solidFill>
                <a:latin typeface="+mj-lt"/>
              </a:rPr>
              <a:t>KADINLAR</a:t>
            </a:r>
          </a:p>
          <a:p>
            <a:pPr marL="457200" indent="-457200">
              <a:buClr>
                <a:srgbClr val="44546A">
                  <a:lumMod val="75000"/>
                </a:srgbClr>
              </a:buClr>
              <a:buFont typeface="Wingdings" panose="05000000000000000000" pitchFamily="2" charset="2"/>
              <a:buChar char="q"/>
            </a:pPr>
            <a:r>
              <a:rPr lang="tr-TR" sz="2800" b="1" dirty="0">
                <a:solidFill>
                  <a:srgbClr val="44546A">
                    <a:lumMod val="75000"/>
                  </a:srgbClr>
                </a:solidFill>
                <a:latin typeface="+mj-lt"/>
              </a:rPr>
              <a:t>Ücret elde </a:t>
            </a:r>
            <a:r>
              <a:rPr lang="tr-TR" sz="2800" b="1" dirty="0" smtClean="0">
                <a:solidFill>
                  <a:srgbClr val="44546A">
                    <a:lumMod val="75000"/>
                  </a:srgbClr>
                </a:solidFill>
                <a:latin typeface="+mj-lt"/>
              </a:rPr>
              <a:t>edemezler.</a:t>
            </a:r>
            <a:endParaRPr lang="tr-TR" sz="2800" b="1" dirty="0">
              <a:solidFill>
                <a:srgbClr val="44546A">
                  <a:lumMod val="75000"/>
                </a:srgbClr>
              </a:solidFill>
              <a:latin typeface="+mj-lt"/>
            </a:endParaRPr>
          </a:p>
          <a:p>
            <a:pPr marL="457200" indent="-457200">
              <a:buClr>
                <a:srgbClr val="44546A">
                  <a:lumMod val="75000"/>
                </a:srgbClr>
              </a:buClr>
              <a:buFont typeface="Wingdings" panose="05000000000000000000" pitchFamily="2" charset="2"/>
              <a:buChar char="q"/>
            </a:pPr>
            <a:r>
              <a:rPr lang="tr-TR" sz="2800" b="1" dirty="0">
                <a:solidFill>
                  <a:srgbClr val="44546A">
                    <a:lumMod val="75000"/>
                  </a:srgbClr>
                </a:solidFill>
                <a:latin typeface="+mj-lt"/>
              </a:rPr>
              <a:t>Sigortaları </a:t>
            </a:r>
            <a:r>
              <a:rPr lang="tr-TR" sz="2800" b="1" dirty="0" smtClean="0">
                <a:solidFill>
                  <a:srgbClr val="44546A">
                    <a:lumMod val="75000"/>
                  </a:srgbClr>
                </a:solidFill>
                <a:latin typeface="+mj-lt"/>
              </a:rPr>
              <a:t>olmaz.</a:t>
            </a:r>
            <a:endParaRPr lang="tr-TR" sz="2800" b="1" dirty="0">
              <a:solidFill>
                <a:srgbClr val="44546A">
                  <a:lumMod val="75000"/>
                </a:srgbClr>
              </a:solidFill>
              <a:latin typeface="+mj-lt"/>
            </a:endParaRPr>
          </a:p>
          <a:p>
            <a:pPr marL="457200" indent="-457200">
              <a:buClr>
                <a:srgbClr val="44546A">
                  <a:lumMod val="75000"/>
                </a:srgbClr>
              </a:buClr>
              <a:buFont typeface="Wingdings" panose="05000000000000000000" pitchFamily="2" charset="2"/>
              <a:buChar char="q"/>
            </a:pPr>
            <a:r>
              <a:rPr lang="tr-TR" sz="2800" b="1" dirty="0">
                <a:solidFill>
                  <a:srgbClr val="44546A">
                    <a:lumMod val="75000"/>
                  </a:srgbClr>
                </a:solidFill>
                <a:latin typeface="+mj-lt"/>
              </a:rPr>
              <a:t>Emekli </a:t>
            </a:r>
            <a:r>
              <a:rPr lang="tr-TR" sz="2800" b="1" dirty="0" smtClean="0">
                <a:solidFill>
                  <a:srgbClr val="44546A">
                    <a:lumMod val="75000"/>
                  </a:srgbClr>
                </a:solidFill>
                <a:latin typeface="+mj-lt"/>
              </a:rPr>
              <a:t>olamazlar.</a:t>
            </a:r>
            <a:endParaRPr lang="tr-TR" sz="2800" b="1" dirty="0">
              <a:solidFill>
                <a:srgbClr val="44546A">
                  <a:lumMod val="75000"/>
                </a:srgbClr>
              </a:solidFill>
              <a:latin typeface="+mj-lt"/>
            </a:endParaRPr>
          </a:p>
          <a:p>
            <a:pPr marL="457200" indent="-457200">
              <a:buClr>
                <a:srgbClr val="44546A">
                  <a:lumMod val="75000"/>
                </a:srgbClr>
              </a:buClr>
              <a:buFont typeface="Wingdings" panose="05000000000000000000" pitchFamily="2" charset="2"/>
              <a:buChar char="q"/>
            </a:pPr>
            <a:r>
              <a:rPr lang="tr-TR" sz="2800" b="1" dirty="0">
                <a:solidFill>
                  <a:srgbClr val="44546A">
                    <a:lumMod val="75000"/>
                  </a:srgbClr>
                </a:solidFill>
                <a:latin typeface="+mj-lt"/>
              </a:rPr>
              <a:t>Mesai saatleri </a:t>
            </a:r>
            <a:r>
              <a:rPr lang="tr-TR" sz="2800" b="1" dirty="0" smtClean="0">
                <a:solidFill>
                  <a:srgbClr val="44546A">
                    <a:lumMod val="75000"/>
                  </a:srgbClr>
                </a:solidFill>
                <a:latin typeface="+mj-lt"/>
              </a:rPr>
              <a:t>olmaz.</a:t>
            </a:r>
            <a:endParaRPr lang="tr-TR" sz="2800" b="1" dirty="0">
              <a:solidFill>
                <a:srgbClr val="44546A">
                  <a:lumMod val="75000"/>
                </a:srgbClr>
              </a:solidFill>
              <a:latin typeface="+mj-lt"/>
            </a:endParaRPr>
          </a:p>
          <a:p>
            <a:pPr marL="457200" indent="-457200">
              <a:buClr>
                <a:srgbClr val="44546A">
                  <a:lumMod val="75000"/>
                </a:srgbClr>
              </a:buClr>
              <a:buFont typeface="Wingdings" panose="05000000000000000000" pitchFamily="2" charset="2"/>
              <a:buChar char="q"/>
            </a:pPr>
            <a:r>
              <a:rPr lang="tr-TR" sz="2800" b="1" dirty="0">
                <a:solidFill>
                  <a:srgbClr val="44546A">
                    <a:lumMod val="75000"/>
                  </a:srgbClr>
                </a:solidFill>
                <a:latin typeface="+mj-lt"/>
              </a:rPr>
              <a:t>İşleri aynı anda pek çok faaliyetin yürütülmesini </a:t>
            </a:r>
            <a:r>
              <a:rPr lang="tr-TR" sz="2800" b="1" dirty="0" smtClean="0">
                <a:solidFill>
                  <a:srgbClr val="44546A">
                    <a:lumMod val="75000"/>
                  </a:srgbClr>
                </a:solidFill>
                <a:latin typeface="+mj-lt"/>
              </a:rPr>
              <a:t>gerektirir.</a:t>
            </a:r>
            <a:endParaRPr lang="tr-TR" sz="2800" b="1" dirty="0">
              <a:solidFill>
                <a:srgbClr val="44546A">
                  <a:lumMod val="75000"/>
                </a:srgbClr>
              </a:solidFill>
              <a:latin typeface="+mj-lt"/>
            </a:endParaRPr>
          </a:p>
          <a:p>
            <a:pPr marL="457200" indent="-457200">
              <a:buClr>
                <a:srgbClr val="44546A">
                  <a:lumMod val="75000"/>
                </a:srgbClr>
              </a:buClr>
              <a:buFont typeface="Wingdings" panose="05000000000000000000" pitchFamily="2" charset="2"/>
              <a:buChar char="q"/>
            </a:pPr>
            <a:r>
              <a:rPr lang="tr-TR" sz="2800" b="1" dirty="0">
                <a:solidFill>
                  <a:srgbClr val="44546A">
                    <a:lumMod val="75000"/>
                  </a:srgbClr>
                </a:solidFill>
                <a:latin typeface="+mj-lt"/>
              </a:rPr>
              <a:t>Buna rağmen toplumsal değeri ve statüsü düşük </a:t>
            </a:r>
            <a:r>
              <a:rPr lang="tr-TR" sz="2800" b="1" dirty="0" smtClean="0">
                <a:solidFill>
                  <a:srgbClr val="44546A">
                    <a:lumMod val="75000"/>
                  </a:srgbClr>
                </a:solidFill>
                <a:latin typeface="+mj-lt"/>
              </a:rPr>
              <a:t>işlerdir</a:t>
            </a:r>
            <a:r>
              <a:rPr lang="tr-TR" sz="2800" b="1" dirty="0" smtClean="0">
                <a:solidFill>
                  <a:srgbClr val="44546A">
                    <a:lumMod val="75000"/>
                  </a:srgbClr>
                </a:solidFill>
                <a:latin typeface="Gadugi" panose="020B0502040204020203" pitchFamily="34" charset="0"/>
              </a:rPr>
              <a:t>.</a:t>
            </a:r>
            <a:endParaRPr lang="tr-TR" sz="2800" b="1" dirty="0">
              <a:solidFill>
                <a:srgbClr val="44546A">
                  <a:lumMod val="75000"/>
                </a:srgbClr>
              </a:solidFill>
              <a:latin typeface="Gadugi" panose="020B0502040204020203" pitchFamily="34" charset="0"/>
            </a:endParaRPr>
          </a:p>
        </p:txBody>
      </p:sp>
      <p:sp>
        <p:nvSpPr>
          <p:cNvPr id="15" name="Dikdörtgen 14"/>
          <p:cNvSpPr/>
          <p:nvPr/>
        </p:nvSpPr>
        <p:spPr>
          <a:xfrm>
            <a:off x="6422551" y="1674597"/>
            <a:ext cx="5300535" cy="3970318"/>
          </a:xfrm>
          <a:prstGeom prst="rect">
            <a:avLst/>
          </a:prstGeom>
        </p:spPr>
        <p:txBody>
          <a:bodyPr wrap="square">
            <a:spAutoFit/>
          </a:bodyPr>
          <a:lstStyle/>
          <a:p>
            <a:pPr>
              <a:buClr>
                <a:srgbClr val="44546A">
                  <a:lumMod val="75000"/>
                </a:srgbClr>
              </a:buClr>
            </a:pPr>
            <a:r>
              <a:rPr lang="tr-TR" sz="2800" b="1" dirty="0">
                <a:solidFill>
                  <a:srgbClr val="44546A">
                    <a:lumMod val="75000"/>
                  </a:srgbClr>
                </a:solidFill>
                <a:latin typeface="+mj-lt"/>
              </a:rPr>
              <a:t>ERKEKLER</a:t>
            </a:r>
          </a:p>
          <a:p>
            <a:pPr marL="457200" indent="-457200">
              <a:buClr>
                <a:srgbClr val="44546A">
                  <a:lumMod val="75000"/>
                </a:srgbClr>
              </a:buClr>
              <a:buFont typeface="Wingdings" panose="05000000000000000000" pitchFamily="2" charset="2"/>
              <a:buChar char="q"/>
            </a:pPr>
            <a:r>
              <a:rPr lang="tr-TR" sz="2800" b="1" dirty="0">
                <a:solidFill>
                  <a:srgbClr val="44546A">
                    <a:lumMod val="75000"/>
                  </a:srgbClr>
                </a:solidFill>
                <a:latin typeface="+mj-lt"/>
              </a:rPr>
              <a:t>Düzenli maaş alırlar.</a:t>
            </a:r>
          </a:p>
          <a:p>
            <a:pPr marL="457200" indent="-457200">
              <a:buClr>
                <a:srgbClr val="44546A">
                  <a:lumMod val="75000"/>
                </a:srgbClr>
              </a:buClr>
              <a:buFont typeface="Wingdings" panose="05000000000000000000" pitchFamily="2" charset="2"/>
              <a:buChar char="q"/>
            </a:pPr>
            <a:r>
              <a:rPr lang="tr-TR" sz="2800" b="1" dirty="0">
                <a:solidFill>
                  <a:srgbClr val="44546A">
                    <a:lumMod val="75000"/>
                  </a:srgbClr>
                </a:solidFill>
                <a:latin typeface="+mj-lt"/>
              </a:rPr>
              <a:t>Sigortaları olur.</a:t>
            </a:r>
          </a:p>
          <a:p>
            <a:pPr marL="457200" indent="-457200">
              <a:buClr>
                <a:srgbClr val="44546A">
                  <a:lumMod val="75000"/>
                </a:srgbClr>
              </a:buClr>
              <a:buFont typeface="Wingdings" panose="05000000000000000000" pitchFamily="2" charset="2"/>
              <a:buChar char="q"/>
            </a:pPr>
            <a:r>
              <a:rPr lang="tr-TR" sz="2800" b="1" dirty="0">
                <a:solidFill>
                  <a:srgbClr val="44546A">
                    <a:lumMod val="75000"/>
                  </a:srgbClr>
                </a:solidFill>
                <a:latin typeface="+mj-lt"/>
              </a:rPr>
              <a:t>Emekli olurlar.</a:t>
            </a:r>
          </a:p>
          <a:p>
            <a:pPr marL="457200" indent="-457200">
              <a:buClr>
                <a:srgbClr val="44546A">
                  <a:lumMod val="75000"/>
                </a:srgbClr>
              </a:buClr>
              <a:buFont typeface="Wingdings" panose="05000000000000000000" pitchFamily="2" charset="2"/>
              <a:buChar char="q"/>
            </a:pPr>
            <a:r>
              <a:rPr lang="tr-TR" sz="2800" b="1" dirty="0">
                <a:solidFill>
                  <a:srgbClr val="44546A">
                    <a:lumMod val="75000"/>
                  </a:srgbClr>
                </a:solidFill>
                <a:latin typeface="+mj-lt"/>
              </a:rPr>
              <a:t>Çalışma saatleri bellidir.</a:t>
            </a:r>
          </a:p>
          <a:p>
            <a:pPr marL="457200" indent="-457200">
              <a:buClr>
                <a:srgbClr val="44546A">
                  <a:lumMod val="75000"/>
                </a:srgbClr>
              </a:buClr>
              <a:buFont typeface="Wingdings" panose="05000000000000000000" pitchFamily="2" charset="2"/>
              <a:buChar char="q"/>
            </a:pPr>
            <a:r>
              <a:rPr lang="tr-TR" sz="2800" b="1" dirty="0">
                <a:solidFill>
                  <a:srgbClr val="44546A">
                    <a:lumMod val="75000"/>
                  </a:srgbClr>
                </a:solidFill>
                <a:latin typeface="+mj-lt"/>
              </a:rPr>
              <a:t>Toplumda güç ve saygınlık elde ederler.</a:t>
            </a:r>
          </a:p>
          <a:p>
            <a:pPr marL="457200" indent="-457200">
              <a:buClr>
                <a:srgbClr val="44546A">
                  <a:lumMod val="75000"/>
                </a:srgbClr>
              </a:buClr>
              <a:buFont typeface="Wingdings" panose="05000000000000000000" pitchFamily="2" charset="2"/>
              <a:buChar char="q"/>
            </a:pPr>
            <a:r>
              <a:rPr lang="tr-TR" sz="2800" b="1" dirty="0">
                <a:solidFill>
                  <a:srgbClr val="44546A">
                    <a:lumMod val="75000"/>
                  </a:srgbClr>
                </a:solidFill>
                <a:latin typeface="+mj-lt"/>
              </a:rPr>
              <a:t>Daha fazla sosyal çevreye dahil olurlar.</a:t>
            </a:r>
          </a:p>
        </p:txBody>
      </p:sp>
    </p:spTree>
    <p:extLst>
      <p:ext uri="{BB962C8B-B14F-4D97-AF65-F5344CB8AC3E}">
        <p14:creationId xmlns:p14="http://schemas.microsoft.com/office/powerpoint/2010/main" xmlns="" val="351874863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55024" y="403439"/>
            <a:ext cx="11010900" cy="584775"/>
          </a:xfrm>
          <a:prstGeom prst="rect">
            <a:avLst/>
          </a:prstGeom>
          <a:noFill/>
        </p:spPr>
        <p:txBody>
          <a:bodyPr>
            <a:spAutoFit/>
          </a:bodyPr>
          <a:lstStyle/>
          <a:p>
            <a:pPr algn="r">
              <a:defRPr/>
            </a:pPr>
            <a:r>
              <a:rPr lang="tr-TR" sz="3200" b="1" dirty="0">
                <a:solidFill>
                  <a:prstClr val="white"/>
                </a:solidFill>
                <a:cs typeface="Arial" charset="0"/>
              </a:rPr>
              <a:t>KADININ GÖRÜNMEYEN EMEĞİ…</a:t>
            </a:r>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Photocopy/>
                    </a14:imgEffect>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166688" y="2717800"/>
            <a:ext cx="5181600" cy="4140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sp>
        <p:nvSpPr>
          <p:cNvPr id="2" name="Dikdörtgen 1"/>
          <p:cNvSpPr/>
          <p:nvPr/>
        </p:nvSpPr>
        <p:spPr>
          <a:xfrm>
            <a:off x="6096000" y="1304815"/>
            <a:ext cx="6096000" cy="3539430"/>
          </a:xfrm>
          <a:prstGeom prst="rect">
            <a:avLst/>
          </a:prstGeom>
        </p:spPr>
        <p:txBody>
          <a:bodyPr>
            <a:spAutoFit/>
          </a:bodyPr>
          <a:lstStyle/>
          <a:p>
            <a:r>
              <a:rPr lang="tr-TR" sz="2800" b="1" dirty="0">
                <a:solidFill>
                  <a:srgbClr val="44546A">
                    <a:lumMod val="75000"/>
                  </a:srgbClr>
                </a:solidFill>
                <a:latin typeface="+mj-lt"/>
              </a:rPr>
              <a:t>Kadınların görünmeyen emeği, önemli maddi ve toplumsal sonuçlara yol açar</a:t>
            </a:r>
            <a:r>
              <a:rPr lang="tr-TR" sz="2800" b="1" dirty="0" smtClean="0">
                <a:solidFill>
                  <a:srgbClr val="44546A">
                    <a:lumMod val="75000"/>
                  </a:srgbClr>
                </a:solidFill>
                <a:latin typeface="+mj-lt"/>
              </a:rPr>
              <a:t>:</a:t>
            </a:r>
          </a:p>
          <a:p>
            <a:endParaRPr lang="tr-TR" sz="2800" b="1" dirty="0">
              <a:solidFill>
                <a:srgbClr val="44546A">
                  <a:lumMod val="75000"/>
                </a:srgbClr>
              </a:solidFill>
              <a:latin typeface="+mj-lt"/>
            </a:endParaRPr>
          </a:p>
          <a:p>
            <a:pPr marL="914400" lvl="1" indent="-457200">
              <a:buFont typeface="Wingdings" panose="05000000000000000000" pitchFamily="2" charset="2"/>
              <a:buChar char="q"/>
            </a:pPr>
            <a:r>
              <a:rPr lang="tr-TR" sz="2800" b="1" dirty="0">
                <a:solidFill>
                  <a:srgbClr val="44546A">
                    <a:lumMod val="75000"/>
                  </a:srgbClr>
                </a:solidFill>
                <a:latin typeface="+mj-lt"/>
              </a:rPr>
              <a:t>Bağımlılık</a:t>
            </a:r>
          </a:p>
          <a:p>
            <a:pPr marL="914400" lvl="1" indent="-457200">
              <a:buFont typeface="Wingdings" panose="05000000000000000000" pitchFamily="2" charset="2"/>
              <a:buChar char="q"/>
            </a:pPr>
            <a:r>
              <a:rPr lang="tr-TR" sz="2800" b="1" dirty="0">
                <a:solidFill>
                  <a:srgbClr val="44546A">
                    <a:lumMod val="75000"/>
                  </a:srgbClr>
                </a:solidFill>
                <a:latin typeface="+mj-lt"/>
              </a:rPr>
              <a:t>Güvencesizlik</a:t>
            </a:r>
          </a:p>
          <a:p>
            <a:pPr marL="914400" lvl="1" indent="-457200">
              <a:buFont typeface="Wingdings" panose="05000000000000000000" pitchFamily="2" charset="2"/>
              <a:buChar char="q"/>
            </a:pPr>
            <a:r>
              <a:rPr lang="tr-TR" sz="2800" b="1" dirty="0">
                <a:solidFill>
                  <a:srgbClr val="44546A">
                    <a:lumMod val="75000"/>
                  </a:srgbClr>
                </a:solidFill>
                <a:latin typeface="+mj-lt"/>
              </a:rPr>
              <a:t>İkincillik</a:t>
            </a:r>
          </a:p>
          <a:p>
            <a:pPr marL="914400" lvl="1" indent="-457200">
              <a:buFont typeface="Wingdings" panose="05000000000000000000" pitchFamily="2" charset="2"/>
              <a:buChar char="q"/>
            </a:pPr>
            <a:r>
              <a:rPr lang="tr-TR" sz="2800" b="1" dirty="0">
                <a:solidFill>
                  <a:srgbClr val="44546A">
                    <a:lumMod val="75000"/>
                  </a:srgbClr>
                </a:solidFill>
                <a:latin typeface="+mj-lt"/>
              </a:rPr>
              <a:t>Kadın yoksulluğu</a:t>
            </a:r>
          </a:p>
        </p:txBody>
      </p:sp>
    </p:spTree>
    <p:extLst>
      <p:ext uri="{BB962C8B-B14F-4D97-AF65-F5344CB8AC3E}">
        <p14:creationId xmlns:p14="http://schemas.microsoft.com/office/powerpoint/2010/main" xmlns="" val="412814043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55024" y="403439"/>
            <a:ext cx="11010900" cy="584775"/>
          </a:xfrm>
          <a:prstGeom prst="rect">
            <a:avLst/>
          </a:prstGeom>
          <a:noFill/>
        </p:spPr>
        <p:txBody>
          <a:bodyPr>
            <a:spAutoFit/>
          </a:bodyPr>
          <a:lstStyle/>
          <a:p>
            <a:pPr algn="r">
              <a:defRPr/>
            </a:pPr>
            <a:r>
              <a:rPr lang="tr-TR" sz="3200" b="1" dirty="0">
                <a:solidFill>
                  <a:prstClr val="white"/>
                </a:solidFill>
                <a:cs typeface="Arial" charset="0"/>
              </a:rPr>
              <a:t>KADINLAR EV DIŞINDA ÇALIŞSALAR BİLE…</a:t>
            </a:r>
          </a:p>
        </p:txBody>
      </p:sp>
      <p:sp>
        <p:nvSpPr>
          <p:cNvPr id="5" name="Dikdörtgen 4"/>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7" name="Dikdörtgen 6"/>
          <p:cNvSpPr/>
          <p:nvPr/>
        </p:nvSpPr>
        <p:spPr>
          <a:xfrm>
            <a:off x="1062680" y="1713125"/>
            <a:ext cx="9613558" cy="523220"/>
          </a:xfrm>
          <a:prstGeom prst="rect">
            <a:avLst/>
          </a:prstGeom>
        </p:spPr>
        <p:txBody>
          <a:bodyPr wrap="square">
            <a:spAutoFit/>
          </a:bodyPr>
          <a:lstStyle/>
          <a:p>
            <a:pPr>
              <a:buClr>
                <a:srgbClr val="44546A">
                  <a:lumMod val="75000"/>
                </a:srgbClr>
              </a:buClr>
            </a:pPr>
            <a:endParaRPr lang="tr-TR" sz="2800" b="1" dirty="0">
              <a:solidFill>
                <a:srgbClr val="44546A">
                  <a:lumMod val="75000"/>
                </a:srgbClr>
              </a:solidFill>
              <a:latin typeface="Gadugi" panose="020B0502040204020203" pitchFamily="34" charset="0"/>
            </a:endParaRPr>
          </a:p>
        </p:txBody>
      </p:sp>
      <p:pic>
        <p:nvPicPr>
          <p:cNvPr id="8"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457200" y="1385671"/>
            <a:ext cx="5626840" cy="284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3"/>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5987580" y="3726000"/>
            <a:ext cx="5576980" cy="313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Dikdörtgen 9"/>
          <p:cNvSpPr/>
          <p:nvPr/>
        </p:nvSpPr>
        <p:spPr>
          <a:xfrm>
            <a:off x="2380859" y="5391835"/>
            <a:ext cx="3031278" cy="646331"/>
          </a:xfrm>
          <a:prstGeom prst="rect">
            <a:avLst/>
          </a:prstGeom>
        </p:spPr>
        <p:txBody>
          <a:bodyPr wrap="none">
            <a:spAutoFit/>
          </a:bodyPr>
          <a:lstStyle/>
          <a:p>
            <a:pPr algn="r">
              <a:defRPr/>
            </a:pPr>
            <a:r>
              <a:rPr lang="en-US" sz="3600" b="1" kern="0" dirty="0" smtClean="0">
                <a:solidFill>
                  <a:srgbClr val="4472C4"/>
                </a:solidFill>
              </a:rPr>
              <a:t>GECE EVDE! </a:t>
            </a:r>
            <a:r>
              <a:rPr lang="en-US" sz="3600" b="1" kern="0" dirty="0" smtClean="0">
                <a:solidFill>
                  <a:srgbClr val="4472C4"/>
                </a:solidFill>
                <a:latin typeface="Wingdings"/>
                <a:ea typeface="Wingdings"/>
                <a:cs typeface="Wingdings"/>
                <a:sym typeface="Wingdings"/>
              </a:rPr>
              <a:t></a:t>
            </a:r>
            <a:endParaRPr lang="en-US" sz="3600" b="1" kern="0" dirty="0">
              <a:solidFill>
                <a:srgbClr val="4472C4"/>
              </a:solidFill>
            </a:endParaRPr>
          </a:p>
        </p:txBody>
      </p:sp>
      <p:sp>
        <p:nvSpPr>
          <p:cNvPr id="11" name="Dikdörtgen 10"/>
          <p:cNvSpPr/>
          <p:nvPr/>
        </p:nvSpPr>
        <p:spPr>
          <a:xfrm>
            <a:off x="6191793" y="1519518"/>
            <a:ext cx="5829961" cy="1077218"/>
          </a:xfrm>
          <a:prstGeom prst="rect">
            <a:avLst/>
          </a:prstGeom>
        </p:spPr>
        <p:txBody>
          <a:bodyPr wrap="square">
            <a:spAutoFit/>
          </a:bodyPr>
          <a:lstStyle/>
          <a:p>
            <a:pPr>
              <a:defRPr/>
            </a:pPr>
            <a:r>
              <a:rPr lang="en-US" sz="3200" b="1" kern="0" dirty="0" smtClean="0">
                <a:solidFill>
                  <a:srgbClr val="4472C4"/>
                </a:solidFill>
                <a:latin typeface="Wingdings"/>
                <a:ea typeface="Wingdings"/>
                <a:cs typeface="Wingdings"/>
                <a:sym typeface="Wingdings"/>
              </a:rPr>
              <a:t></a:t>
            </a:r>
            <a:r>
              <a:rPr lang="en-US" sz="3200" b="1" kern="0" dirty="0" smtClean="0">
                <a:solidFill>
                  <a:srgbClr val="4472C4"/>
                </a:solidFill>
                <a:sym typeface="Wingdings"/>
              </a:rPr>
              <a:t> </a:t>
            </a:r>
            <a:r>
              <a:rPr lang="en-US" sz="3200" b="1" kern="0" dirty="0" smtClean="0">
                <a:solidFill>
                  <a:srgbClr val="4472C4"/>
                </a:solidFill>
              </a:rPr>
              <a:t>GÜNDÜZ İŞYERİNDE AYNI İŞİ YAPARKEN</a:t>
            </a:r>
            <a:endParaRPr lang="en-US" sz="3200" b="1" kern="0" dirty="0">
              <a:solidFill>
                <a:srgbClr val="4472C4"/>
              </a:solidFill>
            </a:endParaRPr>
          </a:p>
        </p:txBody>
      </p:sp>
    </p:spTree>
    <p:extLst>
      <p:ext uri="{BB962C8B-B14F-4D97-AF65-F5344CB8AC3E}">
        <p14:creationId xmlns:p14="http://schemas.microsoft.com/office/powerpoint/2010/main" xmlns="" val="312527555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14488" y="265074"/>
            <a:ext cx="9890124" cy="1123506"/>
          </a:xfrm>
        </p:spPr>
        <p:txBody>
          <a:bodyPr>
            <a:normAutofit fontScale="90000"/>
          </a:bodyPr>
          <a:lstStyle/>
          <a:p>
            <a:pPr algn="ctr"/>
            <a:r>
              <a:rPr lang="tr-TR" b="1" dirty="0" smtClean="0">
                <a:solidFill>
                  <a:srgbClr val="FF0000"/>
                </a:solidFill>
                <a:cs typeface="Arial" charset="0"/>
              </a:rPr>
              <a:t>               BİYOLOJİK </a:t>
            </a:r>
            <a:r>
              <a:rPr lang="tr-TR" b="1" dirty="0">
                <a:solidFill>
                  <a:srgbClr val="FF0000"/>
                </a:solidFill>
                <a:cs typeface="Arial" charset="0"/>
              </a:rPr>
              <a:t>CİNSİYET</a:t>
            </a:r>
            <a:br>
              <a:rPr lang="tr-TR" b="1" dirty="0">
                <a:solidFill>
                  <a:srgbClr val="FF0000"/>
                </a:solidFill>
                <a:cs typeface="Arial" charset="0"/>
              </a:rPr>
            </a:br>
            <a:endParaRPr lang="tr-TR" dirty="0"/>
          </a:p>
        </p:txBody>
      </p:sp>
      <p:sp>
        <p:nvSpPr>
          <p:cNvPr id="3" name="İçerik Yer Tutucusu 2"/>
          <p:cNvSpPr>
            <a:spLocks noGrp="1"/>
          </p:cNvSpPr>
          <p:nvPr>
            <p:ph idx="1"/>
          </p:nvPr>
        </p:nvSpPr>
        <p:spPr>
          <a:xfrm>
            <a:off x="648846" y="1459694"/>
            <a:ext cx="10943323" cy="5655480"/>
          </a:xfrm>
        </p:spPr>
        <p:txBody>
          <a:bodyPr>
            <a:normAutofit/>
          </a:bodyPr>
          <a:lstStyle/>
          <a:p>
            <a:pPr algn="ctr">
              <a:buNone/>
            </a:pPr>
            <a:endParaRPr lang="tr-TR" altLang="tr-TR" sz="1900" dirty="0" smtClean="0">
              <a:solidFill>
                <a:schemeClr val="tx1"/>
              </a:solidFill>
            </a:endParaRPr>
          </a:p>
          <a:p>
            <a:pPr algn="ctr">
              <a:buNone/>
            </a:pPr>
            <a:r>
              <a:rPr lang="tr-TR" altLang="tr-TR" dirty="0" smtClean="0">
                <a:solidFill>
                  <a:schemeClr val="tx1"/>
                </a:solidFill>
                <a:latin typeface="+mj-lt"/>
              </a:rPr>
              <a:t>Biyolojik </a:t>
            </a:r>
            <a:r>
              <a:rPr lang="tr-TR" altLang="tr-TR" dirty="0">
                <a:solidFill>
                  <a:schemeClr val="tx1"/>
                </a:solidFill>
                <a:latin typeface="+mj-lt"/>
              </a:rPr>
              <a:t>cinsiyet ;  kişinin </a:t>
            </a:r>
          </a:p>
          <a:p>
            <a:pPr algn="ctr">
              <a:buNone/>
            </a:pPr>
            <a:r>
              <a:rPr lang="tr-TR" altLang="tr-TR" dirty="0">
                <a:solidFill>
                  <a:schemeClr val="tx1"/>
                </a:solidFill>
                <a:latin typeface="+mj-lt"/>
              </a:rPr>
              <a:t>kadın ya da erkek olarak </a:t>
            </a:r>
          </a:p>
          <a:p>
            <a:pPr algn="ctr">
              <a:buNone/>
            </a:pPr>
            <a:r>
              <a:rPr lang="tr-TR" altLang="tr-TR" dirty="0">
                <a:solidFill>
                  <a:schemeClr val="tx1"/>
                </a:solidFill>
                <a:latin typeface="+mj-lt"/>
              </a:rPr>
              <a:t>gösterdiği</a:t>
            </a:r>
          </a:p>
          <a:p>
            <a:pPr algn="ctr">
              <a:buNone/>
            </a:pPr>
            <a:r>
              <a:rPr lang="tr-TR" altLang="tr-TR" b="1" dirty="0">
                <a:solidFill>
                  <a:schemeClr val="tx1"/>
                </a:solidFill>
                <a:latin typeface="+mj-lt"/>
              </a:rPr>
              <a:t> </a:t>
            </a:r>
            <a:r>
              <a:rPr lang="tr-TR" altLang="tr-TR" b="1" u="sng" dirty="0">
                <a:solidFill>
                  <a:schemeClr val="tx1"/>
                </a:solidFill>
                <a:latin typeface="+mj-lt"/>
              </a:rPr>
              <a:t>genetik, fizyolojik ve biyolojik </a:t>
            </a:r>
            <a:r>
              <a:rPr lang="tr-TR" altLang="tr-TR" dirty="0" smtClean="0">
                <a:solidFill>
                  <a:schemeClr val="tx1"/>
                </a:solidFill>
                <a:latin typeface="+mj-lt"/>
              </a:rPr>
              <a:t>özelliklerdir.</a:t>
            </a:r>
          </a:p>
          <a:p>
            <a:pPr algn="ctr">
              <a:buNone/>
            </a:pPr>
            <a:endParaRPr lang="tr-TR" altLang="tr-TR" dirty="0">
              <a:solidFill>
                <a:schemeClr val="tx1"/>
              </a:solidFill>
              <a:latin typeface="+mj-lt"/>
            </a:endParaRPr>
          </a:p>
          <a:p>
            <a:pPr marL="0" indent="0" algn="ctr">
              <a:buNone/>
            </a:pPr>
            <a:r>
              <a:rPr lang="tr-TR" b="1" dirty="0" smtClean="0">
                <a:solidFill>
                  <a:srgbClr val="5A4F81"/>
                </a:solidFill>
                <a:latin typeface="+mj-lt"/>
              </a:rPr>
              <a:t>                                                 Hangi </a:t>
            </a:r>
            <a:r>
              <a:rPr lang="tr-TR" b="1" dirty="0">
                <a:solidFill>
                  <a:srgbClr val="5A4F81"/>
                </a:solidFill>
                <a:latin typeface="+mj-lt"/>
              </a:rPr>
              <a:t>kültürde, çağda yaşarsak yaşayalım, </a:t>
            </a:r>
            <a:endParaRPr lang="tr-TR" b="1" dirty="0" smtClean="0">
              <a:solidFill>
                <a:srgbClr val="5A4F81"/>
              </a:solidFill>
              <a:latin typeface="+mj-lt"/>
            </a:endParaRPr>
          </a:p>
          <a:p>
            <a:pPr marL="0" indent="0" algn="ctr">
              <a:buNone/>
            </a:pPr>
            <a:r>
              <a:rPr lang="tr-TR" b="1" dirty="0" smtClean="0">
                <a:solidFill>
                  <a:srgbClr val="5A4F81"/>
                </a:solidFill>
                <a:latin typeface="+mj-lt"/>
              </a:rPr>
              <a:t>                                       kız </a:t>
            </a:r>
            <a:r>
              <a:rPr lang="tr-TR" b="1" dirty="0">
                <a:solidFill>
                  <a:srgbClr val="5A4F81"/>
                </a:solidFill>
                <a:latin typeface="+mj-lt"/>
              </a:rPr>
              <a:t>ya da erkek olarak doğmak, tıpkı ölümlü olmak gibi</a:t>
            </a:r>
            <a:r>
              <a:rPr lang="tr-TR" b="1" dirty="0" smtClean="0">
                <a:solidFill>
                  <a:srgbClr val="5A4F81"/>
                </a:solidFill>
                <a:latin typeface="+mj-lt"/>
              </a:rPr>
              <a:t>,</a:t>
            </a:r>
          </a:p>
          <a:p>
            <a:pPr marL="0" indent="0" algn="ctr">
              <a:buNone/>
            </a:pPr>
            <a:r>
              <a:rPr lang="tr-TR" b="1" dirty="0" smtClean="0">
                <a:solidFill>
                  <a:srgbClr val="5A4F81"/>
                </a:solidFill>
                <a:latin typeface="+mj-lt"/>
              </a:rPr>
              <a:t>                                                 </a:t>
            </a:r>
            <a:r>
              <a:rPr lang="tr-TR" b="1" dirty="0">
                <a:solidFill>
                  <a:srgbClr val="5A4F81"/>
                </a:solidFill>
                <a:latin typeface="+mj-lt"/>
              </a:rPr>
              <a:t>biyolojik varlığımızın bir niteliğidir.</a:t>
            </a:r>
          </a:p>
          <a:p>
            <a:pPr marL="0" indent="0" algn="ctr">
              <a:buNone/>
            </a:pPr>
            <a:endParaRPr lang="tr-TR" sz="6000" b="1" dirty="0">
              <a:latin typeface="+mj-lt"/>
            </a:endParaRPr>
          </a:p>
        </p:txBody>
      </p:sp>
      <p:pic>
        <p:nvPicPr>
          <p:cNvPr id="4" name="Picture 8"/>
          <p:cNvPicPr>
            <a:picLocks noChangeAspect="1" noChangeArrowheads="1"/>
          </p:cNvPicPr>
          <p:nvPr/>
        </p:nvPicPr>
        <p:blipFill>
          <a:blip r:embed="rId2" cstate="print">
            <a:biLevel thresh="25000"/>
            <a:extLst>
              <a:ext uri="{BEBA8EAE-BF5A-486C-A8C5-ECC9F3942E4B}">
                <a14:imgProps xmlns:a14="http://schemas.microsoft.com/office/drawing/2010/main" xmlns="">
                  <a14:imgLayer r:embed="rId3">
                    <a14:imgEffect>
                      <a14:backgroundRemoval t="0" b="100000" l="0" r="99474"/>
                    </a14:imgEffect>
                  </a14:imgLayer>
                </a14:imgProps>
              </a:ext>
              <a:ext uri="{28A0092B-C50C-407E-A947-70E740481C1C}">
                <a14:useLocalDpi xmlns:a14="http://schemas.microsoft.com/office/drawing/2010/main" xmlns="" val="0"/>
              </a:ext>
            </a:extLst>
          </a:blip>
          <a:srcRect/>
          <a:stretch>
            <a:fillRect/>
          </a:stretch>
        </p:blipFill>
        <p:spPr bwMode="auto">
          <a:xfrm>
            <a:off x="2943007" y="193960"/>
            <a:ext cx="64528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7"/>
          <p:cNvPicPr>
            <a:picLocks noChangeAspect="1" noChangeArrowheads="1"/>
          </p:cNvPicPr>
          <p:nvPr/>
        </p:nvPicPr>
        <p:blipFill>
          <a:blip r:embed="rId4" cstate="print">
            <a:biLevel thresh="25000"/>
            <a:extLst>
              <a:ext uri="{BEBA8EAE-BF5A-486C-A8C5-ECC9F3942E4B}">
                <a14:imgProps xmlns:a14="http://schemas.microsoft.com/office/drawing/2010/main" xmlns="">
                  <a14:imgLayer r:embed="rId5">
                    <a14:imgEffect>
                      <a14:backgroundRemoval t="3540" b="100000" l="0" r="100000"/>
                    </a14:imgEffect>
                  </a14:imgLayer>
                </a14:imgProps>
              </a:ext>
              <a:ext uri="{28A0092B-C50C-407E-A947-70E740481C1C}">
                <a14:useLocalDpi xmlns:a14="http://schemas.microsoft.com/office/drawing/2010/main" xmlns="" val="0"/>
              </a:ext>
            </a:extLst>
          </a:blip>
          <a:srcRect/>
          <a:stretch>
            <a:fillRect/>
          </a:stretch>
        </p:blipFill>
        <p:spPr bwMode="auto">
          <a:xfrm>
            <a:off x="4265182" y="265074"/>
            <a:ext cx="888057"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Resim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61289" y="1447713"/>
            <a:ext cx="1709146" cy="1746246"/>
          </a:xfrm>
          <a:prstGeom prst="rect">
            <a:avLst/>
          </a:prstGeom>
        </p:spPr>
      </p:pic>
      <p:sp>
        <p:nvSpPr>
          <p:cNvPr id="7" name="Alt Başlık 2"/>
          <p:cNvSpPr txBox="1">
            <a:spLocks/>
          </p:cNvSpPr>
          <p:nvPr/>
        </p:nvSpPr>
        <p:spPr>
          <a:xfrm>
            <a:off x="155001" y="3296089"/>
            <a:ext cx="3110650" cy="32769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tr-TR" sz="3200" b="1" dirty="0" smtClean="0">
                <a:latin typeface="Jokerman" panose="04090605060D06020702" pitchFamily="82" charset="0"/>
              </a:rPr>
              <a:t>Doğuştandır</a:t>
            </a:r>
            <a:endParaRPr lang="tr-TR" sz="3200" b="1" dirty="0">
              <a:latin typeface="Jokerman" panose="04090605060D06020702" pitchFamily="82" charset="0"/>
            </a:endParaRPr>
          </a:p>
        </p:txBody>
      </p:sp>
      <p:pic>
        <p:nvPicPr>
          <p:cNvPr id="8" name="Resim 7"/>
          <p:cNvPicPr>
            <a:picLocks noChangeAspect="1"/>
          </p:cNvPicPr>
          <p:nvPr/>
        </p:nvPicPr>
        <p:blipFill>
          <a:blip r:embed="rId7" cstate="print">
            <a:extLst>
              <a:ext uri="{BEBA8EAE-BF5A-486C-A8C5-ECC9F3942E4B}">
                <a14:imgProps xmlns:a14="http://schemas.microsoft.com/office/drawing/2010/main" xmlns="">
                  <a14:imgLayer r:embed="rId8">
                    <a14:imgEffect>
                      <a14:backgroundRemoval t="0" b="99200" l="0" r="100000"/>
                    </a14:imgEffect>
                  </a14:imgLayer>
                </a14:imgProps>
              </a:ext>
              <a:ext uri="{28A0092B-C50C-407E-A947-70E740481C1C}">
                <a14:useLocalDpi xmlns:a14="http://schemas.microsoft.com/office/drawing/2010/main" xmlns="" val="0"/>
              </a:ext>
            </a:extLst>
          </a:blip>
          <a:stretch>
            <a:fillRect/>
          </a:stretch>
        </p:blipFill>
        <p:spPr>
          <a:xfrm>
            <a:off x="634360" y="4357408"/>
            <a:ext cx="1534032" cy="1908000"/>
          </a:xfrm>
          <a:prstGeom prst="rect">
            <a:avLst/>
          </a:prstGeom>
          <a:solidFill>
            <a:srgbClr val="7BA79D">
              <a:lumMod val="75000"/>
              <a:alpha val="0"/>
            </a:srgbClr>
          </a:solidFill>
        </p:spPr>
      </p:pic>
      <p:sp>
        <p:nvSpPr>
          <p:cNvPr id="9" name="Alt Başlık 2"/>
          <p:cNvSpPr txBox="1">
            <a:spLocks/>
          </p:cNvSpPr>
          <p:nvPr/>
        </p:nvSpPr>
        <p:spPr>
          <a:xfrm>
            <a:off x="155001" y="6265408"/>
            <a:ext cx="3110650" cy="59259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tr-TR" sz="3200" b="1" dirty="0" smtClean="0">
                <a:latin typeface="Jokerman" panose="04090605060D06020702" pitchFamily="82" charset="0"/>
              </a:rPr>
              <a:t>Evrenseldir</a:t>
            </a:r>
            <a:endParaRPr lang="tr-TR" sz="3200" b="1" dirty="0">
              <a:latin typeface="Jokerman" panose="04090605060D06020702" pitchFamily="82" charset="0"/>
            </a:endParaRPr>
          </a:p>
        </p:txBody>
      </p:sp>
    </p:spTree>
    <p:extLst>
      <p:ext uri="{BB962C8B-B14F-4D97-AF65-F5344CB8AC3E}">
        <p14:creationId xmlns:p14="http://schemas.microsoft.com/office/powerpoint/2010/main" xmlns="" val="287688410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55024" y="403439"/>
            <a:ext cx="11010900" cy="584775"/>
          </a:xfrm>
          <a:prstGeom prst="rect">
            <a:avLst/>
          </a:prstGeom>
          <a:noFill/>
        </p:spPr>
        <p:txBody>
          <a:bodyPr>
            <a:spAutoFit/>
          </a:bodyPr>
          <a:lstStyle/>
          <a:p>
            <a:pPr algn="r">
              <a:defRPr/>
            </a:pPr>
            <a:r>
              <a:rPr lang="tr-TR" sz="3200" b="1" dirty="0">
                <a:solidFill>
                  <a:prstClr val="white"/>
                </a:solidFill>
                <a:cs typeface="Arial" charset="0"/>
              </a:rPr>
              <a:t>CİNSİYETE DAYALI </a:t>
            </a:r>
            <a:r>
              <a:rPr lang="tr-TR" sz="3200" b="1" dirty="0" smtClean="0">
                <a:solidFill>
                  <a:prstClr val="white"/>
                </a:solidFill>
                <a:cs typeface="Arial" charset="0"/>
              </a:rPr>
              <a:t>İŞ BÖLÜMÜ </a:t>
            </a:r>
            <a:r>
              <a:rPr lang="tr-TR" sz="3200" b="1" dirty="0">
                <a:solidFill>
                  <a:prstClr val="white"/>
                </a:solidFill>
                <a:cs typeface="Arial" charset="0"/>
              </a:rPr>
              <a:t>VE CİNSİYET EŞİTSİZLİĞİ</a:t>
            </a:r>
          </a:p>
        </p:txBody>
      </p:sp>
      <p:sp>
        <p:nvSpPr>
          <p:cNvPr id="5" name="Dikdörtgen 4"/>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7" name="Dikdörtgen 6"/>
          <p:cNvSpPr/>
          <p:nvPr/>
        </p:nvSpPr>
        <p:spPr>
          <a:xfrm>
            <a:off x="1062680" y="1713125"/>
            <a:ext cx="9613558" cy="523220"/>
          </a:xfrm>
          <a:prstGeom prst="rect">
            <a:avLst/>
          </a:prstGeom>
        </p:spPr>
        <p:txBody>
          <a:bodyPr wrap="square">
            <a:spAutoFit/>
          </a:bodyPr>
          <a:lstStyle/>
          <a:p>
            <a:pPr marL="342900" indent="-342900">
              <a:buClr>
                <a:srgbClr val="44546A">
                  <a:lumMod val="75000"/>
                </a:srgbClr>
              </a:buClr>
              <a:buFont typeface="Wingdings" panose="05000000000000000000" pitchFamily="2" charset="2"/>
              <a:buChar char="q"/>
            </a:pPr>
            <a:endParaRPr lang="tr-TR" sz="2800" b="1" dirty="0">
              <a:solidFill>
                <a:srgbClr val="44546A">
                  <a:lumMod val="75000"/>
                </a:srgbClr>
              </a:solidFill>
              <a:latin typeface="Gadugi" panose="020B0502040204020203" pitchFamily="34" charset="0"/>
            </a:endParaRPr>
          </a:p>
        </p:txBody>
      </p:sp>
      <p:sp>
        <p:nvSpPr>
          <p:cNvPr id="9" name="Dikdörtgen 8"/>
          <p:cNvSpPr/>
          <p:nvPr/>
        </p:nvSpPr>
        <p:spPr>
          <a:xfrm>
            <a:off x="2343150" y="1736036"/>
            <a:ext cx="8172449" cy="4261679"/>
          </a:xfrm>
          <a:prstGeom prst="rect">
            <a:avLst/>
          </a:prstGeom>
        </p:spPr>
        <p:txBody>
          <a:bodyPr wrap="square">
            <a:spAutoFit/>
          </a:bodyPr>
          <a:lstStyle/>
          <a:p>
            <a:pPr algn="ctr">
              <a:lnSpc>
                <a:spcPct val="90000"/>
              </a:lnSpc>
              <a:spcBef>
                <a:spcPts val="1000"/>
              </a:spcBef>
              <a:spcAft>
                <a:spcPct val="45000"/>
              </a:spcAft>
            </a:pPr>
            <a:r>
              <a:rPr lang="tr-TR" altLang="tr-TR" sz="2400" b="1" dirty="0">
                <a:solidFill>
                  <a:srgbClr val="44546A">
                    <a:lumMod val="75000"/>
                  </a:srgbClr>
                </a:solidFill>
                <a:latin typeface="+mj-lt"/>
              </a:rPr>
              <a:t>Kadınların erkeklere göre ikincil görülmesi </a:t>
            </a:r>
            <a:r>
              <a:rPr lang="tr-TR" altLang="tr-TR" sz="2400" b="1" u="sng" dirty="0">
                <a:solidFill>
                  <a:srgbClr val="960000"/>
                </a:solidFill>
                <a:latin typeface="+mj-lt"/>
              </a:rPr>
              <a:t>TOPLUMSAL CİNSİYET EŞİTSİZLİĞİDİR</a:t>
            </a:r>
            <a:r>
              <a:rPr lang="tr-TR" altLang="tr-TR" sz="2400" b="1" u="sng" dirty="0" smtClean="0">
                <a:solidFill>
                  <a:srgbClr val="960000"/>
                </a:solidFill>
                <a:latin typeface="+mj-lt"/>
              </a:rPr>
              <a:t>.</a:t>
            </a:r>
          </a:p>
          <a:p>
            <a:pPr algn="ctr">
              <a:lnSpc>
                <a:spcPct val="90000"/>
              </a:lnSpc>
              <a:spcBef>
                <a:spcPts val="1000"/>
              </a:spcBef>
              <a:spcAft>
                <a:spcPct val="45000"/>
              </a:spcAft>
            </a:pPr>
            <a:endParaRPr lang="tr-TR" altLang="tr-TR" sz="2400" b="1" dirty="0">
              <a:solidFill>
                <a:srgbClr val="960000"/>
              </a:solidFill>
              <a:latin typeface="+mj-lt"/>
            </a:endParaRPr>
          </a:p>
          <a:p>
            <a:pPr algn="ctr">
              <a:lnSpc>
                <a:spcPct val="90000"/>
              </a:lnSpc>
              <a:spcBef>
                <a:spcPts val="1000"/>
              </a:spcBef>
              <a:spcAft>
                <a:spcPct val="45000"/>
              </a:spcAft>
            </a:pPr>
            <a:r>
              <a:rPr lang="tr-TR" altLang="tr-TR" sz="2400" b="1" dirty="0">
                <a:solidFill>
                  <a:srgbClr val="44546A">
                    <a:lumMod val="75000"/>
                  </a:srgbClr>
                </a:solidFill>
                <a:latin typeface="+mj-lt"/>
              </a:rPr>
              <a:t>Kadınların erkeklere göre ikincilleştirildiği, eşitsizliğe sebep olan söz ve davranışlara maruz bırakılması </a:t>
            </a:r>
            <a:r>
              <a:rPr lang="tr-TR" altLang="tr-TR" sz="2400" b="1" u="sng" dirty="0">
                <a:solidFill>
                  <a:srgbClr val="960000"/>
                </a:solidFill>
                <a:latin typeface="+mj-lt"/>
              </a:rPr>
              <a:t>CİNSİYETE DAYALI AYRIMCILIKTIR. </a:t>
            </a:r>
            <a:endParaRPr lang="tr-TR" altLang="tr-TR" sz="2400" b="1" u="sng" dirty="0" smtClean="0">
              <a:solidFill>
                <a:srgbClr val="960000"/>
              </a:solidFill>
              <a:latin typeface="+mj-lt"/>
            </a:endParaRPr>
          </a:p>
          <a:p>
            <a:pPr algn="ctr">
              <a:lnSpc>
                <a:spcPct val="90000"/>
              </a:lnSpc>
              <a:spcBef>
                <a:spcPts val="1000"/>
              </a:spcBef>
              <a:spcAft>
                <a:spcPct val="45000"/>
              </a:spcAft>
            </a:pPr>
            <a:endParaRPr lang="tr-TR" altLang="tr-TR" sz="2400" b="1" dirty="0">
              <a:solidFill>
                <a:srgbClr val="960000"/>
              </a:solidFill>
              <a:latin typeface="+mj-lt"/>
            </a:endParaRPr>
          </a:p>
          <a:p>
            <a:pPr algn="ctr">
              <a:lnSpc>
                <a:spcPct val="90000"/>
              </a:lnSpc>
              <a:spcBef>
                <a:spcPts val="1000"/>
              </a:spcBef>
              <a:spcAft>
                <a:spcPct val="45000"/>
              </a:spcAft>
            </a:pPr>
            <a:r>
              <a:rPr lang="tr-TR" altLang="tr-TR" sz="2400" b="1" dirty="0">
                <a:solidFill>
                  <a:srgbClr val="960000"/>
                </a:solidFill>
                <a:latin typeface="+mj-lt"/>
              </a:rPr>
              <a:t>CİNSİYET EŞİTSİZLİĞİ, GENELLİKLE CİNSİYETE DAYALI </a:t>
            </a:r>
            <a:r>
              <a:rPr lang="tr-TR" altLang="tr-TR" sz="2400" b="1" dirty="0" smtClean="0">
                <a:solidFill>
                  <a:srgbClr val="960000"/>
                </a:solidFill>
                <a:latin typeface="+mj-lt"/>
              </a:rPr>
              <a:t>İŞ BÖLÜMÜNÜN SONUCUDUR.</a:t>
            </a:r>
            <a:endParaRPr lang="en-US" sz="2400" b="1" dirty="0">
              <a:solidFill>
                <a:srgbClr val="960000"/>
              </a:solidFill>
              <a:latin typeface="+mj-lt"/>
            </a:endParaRPr>
          </a:p>
        </p:txBody>
      </p:sp>
    </p:spTree>
    <p:extLst>
      <p:ext uri="{BB962C8B-B14F-4D97-AF65-F5344CB8AC3E}">
        <p14:creationId xmlns:p14="http://schemas.microsoft.com/office/powerpoint/2010/main" xmlns="" val="1132530651"/>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55024" y="403439"/>
            <a:ext cx="11010900" cy="584775"/>
          </a:xfrm>
          <a:prstGeom prst="rect">
            <a:avLst/>
          </a:prstGeom>
          <a:noFill/>
        </p:spPr>
        <p:txBody>
          <a:bodyPr>
            <a:spAutoFit/>
          </a:bodyPr>
          <a:lstStyle/>
          <a:p>
            <a:pPr algn="r">
              <a:defRPr/>
            </a:pPr>
            <a:r>
              <a:rPr lang="tr-TR" sz="3200" b="1" dirty="0">
                <a:solidFill>
                  <a:prstClr val="white"/>
                </a:solidFill>
                <a:cs typeface="Arial" charset="0"/>
              </a:rPr>
              <a:t>TOPLUMSAL CİNSİYETE İLİŞKİN İSTATİSTİKLER</a:t>
            </a:r>
          </a:p>
        </p:txBody>
      </p:sp>
      <p:sp>
        <p:nvSpPr>
          <p:cNvPr id="10" name="İçerik Yer Tutucusu 2"/>
          <p:cNvSpPr txBox="1">
            <a:spLocks/>
          </p:cNvSpPr>
          <p:nvPr/>
        </p:nvSpPr>
        <p:spPr>
          <a:xfrm>
            <a:off x="457200" y="889575"/>
            <a:ext cx="5353050" cy="59684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Clr>
                <a:srgbClr val="006666"/>
              </a:buClr>
              <a:buFont typeface="Wingdings" panose="05000000000000000000" pitchFamily="2" charset="2"/>
              <a:buChar char="q"/>
              <a:defRPr/>
            </a:pPr>
            <a:endParaRPr lang="tr-TR" sz="2200" b="1" dirty="0" smtClean="0">
              <a:solidFill>
                <a:srgbClr val="006666"/>
              </a:solidFill>
              <a:latin typeface="Gadugi" panose="020B0502040204020203" pitchFamily="34" charset="0"/>
            </a:endParaRPr>
          </a:p>
          <a:p>
            <a:pPr>
              <a:spcBef>
                <a:spcPts val="600"/>
              </a:spcBef>
              <a:spcAft>
                <a:spcPts val="600"/>
              </a:spcAft>
              <a:buClr>
                <a:srgbClr val="44546A">
                  <a:lumMod val="75000"/>
                </a:srgbClr>
              </a:buClr>
              <a:buFont typeface="Wingdings" panose="05000000000000000000" pitchFamily="2" charset="2"/>
              <a:buChar char="q"/>
              <a:defRPr/>
            </a:pPr>
            <a:r>
              <a:rPr lang="tr-TR" sz="2200" b="1" dirty="0" smtClean="0">
                <a:solidFill>
                  <a:srgbClr val="44546A">
                    <a:lumMod val="75000"/>
                  </a:srgbClr>
                </a:solidFill>
                <a:latin typeface="+mj-lt"/>
              </a:rPr>
              <a:t>Kadın istihdamı   </a:t>
            </a:r>
          </a:p>
          <a:p>
            <a:pPr>
              <a:spcBef>
                <a:spcPts val="600"/>
              </a:spcBef>
              <a:spcAft>
                <a:spcPts val="600"/>
              </a:spcAft>
              <a:buClr>
                <a:srgbClr val="44546A">
                  <a:lumMod val="75000"/>
                </a:srgbClr>
              </a:buClr>
              <a:buFont typeface="Wingdings" panose="05000000000000000000" pitchFamily="2" charset="2"/>
              <a:buChar char="q"/>
              <a:defRPr/>
            </a:pPr>
            <a:r>
              <a:rPr lang="tr-TR" sz="2200" b="1" dirty="0" smtClean="0">
                <a:solidFill>
                  <a:srgbClr val="44546A">
                    <a:lumMod val="75000"/>
                  </a:srgbClr>
                </a:solidFill>
                <a:latin typeface="+mj-lt"/>
              </a:rPr>
              <a:t>Kadın büyükelçi </a:t>
            </a:r>
          </a:p>
          <a:p>
            <a:pPr>
              <a:spcBef>
                <a:spcPts val="600"/>
              </a:spcBef>
              <a:spcAft>
                <a:spcPts val="600"/>
              </a:spcAft>
              <a:buClr>
                <a:srgbClr val="44546A">
                  <a:lumMod val="75000"/>
                </a:srgbClr>
              </a:buClr>
              <a:buFont typeface="Wingdings" panose="05000000000000000000" pitchFamily="2" charset="2"/>
              <a:buChar char="q"/>
              <a:defRPr/>
            </a:pPr>
            <a:r>
              <a:rPr lang="tr-TR" sz="2200" b="1" dirty="0" smtClean="0">
                <a:solidFill>
                  <a:srgbClr val="44546A">
                    <a:lumMod val="75000"/>
                  </a:srgbClr>
                </a:solidFill>
                <a:latin typeface="+mj-lt"/>
              </a:rPr>
              <a:t>Kadın Cumhuriyet savcısı </a:t>
            </a:r>
          </a:p>
          <a:p>
            <a:pPr>
              <a:spcBef>
                <a:spcPts val="600"/>
              </a:spcBef>
              <a:spcAft>
                <a:spcPts val="600"/>
              </a:spcAft>
              <a:buClr>
                <a:srgbClr val="44546A">
                  <a:lumMod val="75000"/>
                </a:srgbClr>
              </a:buClr>
              <a:buFont typeface="Wingdings" panose="05000000000000000000" pitchFamily="2" charset="2"/>
              <a:buChar char="q"/>
              <a:defRPr/>
            </a:pPr>
            <a:r>
              <a:rPr lang="tr-TR" sz="2200" b="1" dirty="0" smtClean="0">
                <a:solidFill>
                  <a:srgbClr val="44546A">
                    <a:lumMod val="75000"/>
                  </a:srgbClr>
                </a:solidFill>
                <a:latin typeface="+mj-lt"/>
              </a:rPr>
              <a:t>Kadın hakim </a:t>
            </a:r>
          </a:p>
          <a:p>
            <a:pPr>
              <a:spcBef>
                <a:spcPts val="600"/>
              </a:spcBef>
              <a:spcAft>
                <a:spcPts val="600"/>
              </a:spcAft>
              <a:buClr>
                <a:srgbClr val="44546A">
                  <a:lumMod val="75000"/>
                </a:srgbClr>
              </a:buClr>
              <a:buFont typeface="Wingdings" panose="05000000000000000000" pitchFamily="2" charset="2"/>
              <a:buChar char="q"/>
              <a:defRPr/>
            </a:pPr>
            <a:r>
              <a:rPr lang="tr-TR" sz="2200" b="1" dirty="0" smtClean="0">
                <a:solidFill>
                  <a:srgbClr val="44546A">
                    <a:lumMod val="75000"/>
                  </a:srgbClr>
                </a:solidFill>
                <a:latin typeface="+mj-lt"/>
              </a:rPr>
              <a:t>Kadın polis </a:t>
            </a:r>
          </a:p>
          <a:p>
            <a:pPr>
              <a:spcBef>
                <a:spcPts val="600"/>
              </a:spcBef>
              <a:spcAft>
                <a:spcPts val="600"/>
              </a:spcAft>
              <a:buClr>
                <a:srgbClr val="44546A">
                  <a:lumMod val="75000"/>
                </a:srgbClr>
              </a:buClr>
              <a:buFont typeface="Wingdings" panose="05000000000000000000" pitchFamily="2" charset="2"/>
              <a:buChar char="q"/>
              <a:defRPr/>
            </a:pPr>
            <a:r>
              <a:rPr lang="tr-TR" sz="2200" b="1" dirty="0" smtClean="0">
                <a:solidFill>
                  <a:srgbClr val="44546A">
                    <a:lumMod val="75000"/>
                  </a:srgbClr>
                </a:solidFill>
                <a:latin typeface="+mj-lt"/>
              </a:rPr>
              <a:t>Kadın Öğretmen</a:t>
            </a:r>
          </a:p>
          <a:p>
            <a:pPr lvl="1">
              <a:spcBef>
                <a:spcPts val="600"/>
              </a:spcBef>
              <a:spcAft>
                <a:spcPts val="600"/>
              </a:spcAft>
              <a:buClr>
                <a:srgbClr val="44546A">
                  <a:lumMod val="75000"/>
                </a:srgbClr>
              </a:buClr>
              <a:buFont typeface="Courier New" panose="02070309020205020404" pitchFamily="49" charset="0"/>
              <a:buChar char="o"/>
              <a:defRPr/>
            </a:pPr>
            <a:r>
              <a:rPr lang="tr-TR" sz="2200" b="1" dirty="0" smtClean="0">
                <a:solidFill>
                  <a:srgbClr val="44546A">
                    <a:lumMod val="75000"/>
                  </a:srgbClr>
                </a:solidFill>
                <a:latin typeface="+mj-lt"/>
              </a:rPr>
              <a:t>Okul Öncesi</a:t>
            </a:r>
          </a:p>
          <a:p>
            <a:pPr lvl="1">
              <a:spcBef>
                <a:spcPts val="600"/>
              </a:spcBef>
              <a:spcAft>
                <a:spcPts val="600"/>
              </a:spcAft>
              <a:buClr>
                <a:srgbClr val="44546A">
                  <a:lumMod val="75000"/>
                </a:srgbClr>
              </a:buClr>
              <a:buFont typeface="Courier New" panose="02070309020205020404" pitchFamily="49" charset="0"/>
              <a:buChar char="o"/>
              <a:defRPr/>
            </a:pPr>
            <a:r>
              <a:rPr lang="tr-TR" sz="2200" b="1" dirty="0" smtClean="0">
                <a:solidFill>
                  <a:srgbClr val="44546A">
                    <a:lumMod val="75000"/>
                  </a:srgbClr>
                </a:solidFill>
                <a:latin typeface="+mj-lt"/>
              </a:rPr>
              <a:t>İlk okul</a:t>
            </a:r>
          </a:p>
          <a:p>
            <a:pPr lvl="1">
              <a:spcBef>
                <a:spcPts val="600"/>
              </a:spcBef>
              <a:spcAft>
                <a:spcPts val="600"/>
              </a:spcAft>
              <a:buClr>
                <a:srgbClr val="44546A">
                  <a:lumMod val="75000"/>
                </a:srgbClr>
              </a:buClr>
              <a:buFont typeface="Courier New" panose="02070309020205020404" pitchFamily="49" charset="0"/>
              <a:buChar char="o"/>
              <a:defRPr/>
            </a:pPr>
            <a:r>
              <a:rPr lang="tr-TR" sz="2200" b="1" dirty="0" smtClean="0">
                <a:solidFill>
                  <a:srgbClr val="44546A">
                    <a:lumMod val="75000"/>
                  </a:srgbClr>
                </a:solidFill>
                <a:latin typeface="+mj-lt"/>
              </a:rPr>
              <a:t>Orta  okul</a:t>
            </a:r>
          </a:p>
          <a:p>
            <a:pPr lvl="1">
              <a:spcBef>
                <a:spcPts val="600"/>
              </a:spcBef>
              <a:spcAft>
                <a:spcPts val="600"/>
              </a:spcAft>
              <a:buClr>
                <a:srgbClr val="44546A">
                  <a:lumMod val="75000"/>
                </a:srgbClr>
              </a:buClr>
              <a:buFont typeface="Courier New" panose="02070309020205020404" pitchFamily="49" charset="0"/>
              <a:buChar char="o"/>
              <a:defRPr/>
            </a:pPr>
            <a:r>
              <a:rPr lang="tr-TR" sz="2200" b="1" dirty="0" smtClean="0">
                <a:solidFill>
                  <a:srgbClr val="44546A">
                    <a:lumMod val="75000"/>
                  </a:srgbClr>
                </a:solidFill>
                <a:latin typeface="+mj-lt"/>
              </a:rPr>
              <a:t>Lise</a:t>
            </a:r>
          </a:p>
          <a:p>
            <a:pPr>
              <a:spcBef>
                <a:spcPts val="600"/>
              </a:spcBef>
              <a:spcAft>
                <a:spcPts val="600"/>
              </a:spcAft>
              <a:buClr>
                <a:srgbClr val="44546A">
                  <a:lumMod val="75000"/>
                </a:srgbClr>
              </a:buClr>
              <a:buFont typeface="Wingdings" panose="05000000000000000000" pitchFamily="2" charset="2"/>
              <a:buChar char="q"/>
              <a:defRPr/>
            </a:pPr>
            <a:r>
              <a:rPr lang="tr-TR" sz="2200" b="1" dirty="0" smtClean="0">
                <a:solidFill>
                  <a:srgbClr val="44546A">
                    <a:lumMod val="75000"/>
                  </a:srgbClr>
                </a:solidFill>
                <a:latin typeface="+mj-lt"/>
              </a:rPr>
              <a:t>Üst düzey kadın memur oranı</a:t>
            </a:r>
          </a:p>
          <a:p>
            <a:pPr>
              <a:spcBef>
                <a:spcPts val="600"/>
              </a:spcBef>
              <a:spcAft>
                <a:spcPts val="600"/>
              </a:spcAft>
              <a:buClr>
                <a:srgbClr val="44546A">
                  <a:lumMod val="75000"/>
                </a:srgbClr>
              </a:buClr>
              <a:buFont typeface="Wingdings" panose="05000000000000000000" pitchFamily="2" charset="2"/>
              <a:buChar char="q"/>
              <a:defRPr/>
            </a:pPr>
            <a:r>
              <a:rPr lang="tr-TR" sz="2200" b="1" dirty="0" smtClean="0">
                <a:solidFill>
                  <a:srgbClr val="44546A">
                    <a:lumMod val="75000"/>
                  </a:srgbClr>
                </a:solidFill>
                <a:latin typeface="+mj-lt"/>
              </a:rPr>
              <a:t>Rektör oranı</a:t>
            </a:r>
          </a:p>
          <a:p>
            <a:pPr>
              <a:spcBef>
                <a:spcPts val="600"/>
              </a:spcBef>
              <a:spcAft>
                <a:spcPts val="600"/>
              </a:spcAft>
              <a:buClr>
                <a:srgbClr val="44546A">
                  <a:lumMod val="75000"/>
                </a:srgbClr>
              </a:buClr>
              <a:buFont typeface="Wingdings" panose="05000000000000000000" pitchFamily="2" charset="2"/>
              <a:buChar char="q"/>
              <a:defRPr/>
            </a:pPr>
            <a:r>
              <a:rPr lang="tr-TR" sz="2200" b="1" dirty="0" smtClean="0">
                <a:solidFill>
                  <a:srgbClr val="44546A">
                    <a:lumMod val="75000"/>
                  </a:srgbClr>
                </a:solidFill>
                <a:latin typeface="+mj-lt"/>
              </a:rPr>
              <a:t>Basın (yayın bölümü)</a:t>
            </a:r>
          </a:p>
          <a:p>
            <a:pPr>
              <a:spcBef>
                <a:spcPts val="600"/>
              </a:spcBef>
              <a:spcAft>
                <a:spcPts val="600"/>
              </a:spcAft>
              <a:buClr>
                <a:srgbClr val="44546A">
                  <a:lumMod val="75000"/>
                </a:srgbClr>
              </a:buClr>
              <a:buFont typeface="Wingdings" panose="05000000000000000000" pitchFamily="2" charset="2"/>
              <a:buChar char="q"/>
              <a:defRPr/>
            </a:pPr>
            <a:r>
              <a:rPr lang="tr-TR" sz="2200" b="1" dirty="0" smtClean="0">
                <a:solidFill>
                  <a:srgbClr val="44546A">
                    <a:lumMod val="75000"/>
                  </a:srgbClr>
                </a:solidFill>
                <a:latin typeface="+mj-lt"/>
              </a:rPr>
              <a:t>Kadın Milletvekili</a:t>
            </a:r>
          </a:p>
          <a:p>
            <a:pPr>
              <a:spcBef>
                <a:spcPts val="600"/>
              </a:spcBef>
              <a:spcAft>
                <a:spcPts val="600"/>
              </a:spcAft>
              <a:defRPr/>
            </a:pPr>
            <a:endParaRPr lang="tr-TR" dirty="0" smtClean="0">
              <a:solidFill>
                <a:sysClr val="windowText" lastClr="000000"/>
              </a:solidFill>
            </a:endParaRPr>
          </a:p>
        </p:txBody>
      </p:sp>
      <p:sp>
        <p:nvSpPr>
          <p:cNvPr id="11" name="Dikdörtgen 10"/>
          <p:cNvSpPr/>
          <p:nvPr/>
        </p:nvSpPr>
        <p:spPr>
          <a:xfrm>
            <a:off x="5962650" y="870148"/>
            <a:ext cx="6096000" cy="5964710"/>
          </a:xfrm>
          <a:prstGeom prst="rect">
            <a:avLst/>
          </a:prstGeom>
        </p:spPr>
        <p:txBody>
          <a:bodyPr>
            <a:spAutoFit/>
          </a:bodyPr>
          <a:lstStyle/>
          <a:p>
            <a:pPr>
              <a:lnSpc>
                <a:spcPct val="80000"/>
              </a:lnSpc>
              <a:spcBef>
                <a:spcPts val="600"/>
              </a:spcBef>
              <a:spcAft>
                <a:spcPts val="600"/>
              </a:spcAft>
            </a:pPr>
            <a:endParaRPr lang="tr-TR" sz="2000" b="1" dirty="0" smtClean="0">
              <a:solidFill>
                <a:srgbClr val="44546A">
                  <a:lumMod val="75000"/>
                </a:srgbClr>
              </a:solidFill>
              <a:latin typeface="Gadugi" panose="020B0502040204020203" pitchFamily="34" charset="0"/>
            </a:endParaRPr>
          </a:p>
          <a:p>
            <a:pPr>
              <a:lnSpc>
                <a:spcPct val="80000"/>
              </a:lnSpc>
              <a:spcBef>
                <a:spcPts val="600"/>
              </a:spcBef>
              <a:spcAft>
                <a:spcPts val="600"/>
              </a:spcAft>
            </a:pPr>
            <a:r>
              <a:rPr lang="tr-TR" sz="2000" b="1" dirty="0" smtClean="0">
                <a:solidFill>
                  <a:srgbClr val="70AD47"/>
                </a:solidFill>
                <a:latin typeface="Gadugi" panose="020B0502040204020203" pitchFamily="34" charset="0"/>
              </a:rPr>
              <a:t>% </a:t>
            </a:r>
            <a:r>
              <a:rPr lang="tr-TR" sz="2000" b="1" dirty="0">
                <a:solidFill>
                  <a:srgbClr val="70AD47"/>
                </a:solidFill>
                <a:latin typeface="Gadugi" panose="020B0502040204020203" pitchFamily="34" charset="0"/>
              </a:rPr>
              <a:t>26,7</a:t>
            </a:r>
          </a:p>
          <a:p>
            <a:pPr>
              <a:lnSpc>
                <a:spcPct val="80000"/>
              </a:lnSpc>
              <a:spcBef>
                <a:spcPts val="600"/>
              </a:spcBef>
              <a:spcAft>
                <a:spcPts val="600"/>
              </a:spcAft>
            </a:pPr>
            <a:r>
              <a:rPr lang="tr-TR" sz="2000" b="1" dirty="0">
                <a:solidFill>
                  <a:srgbClr val="70AD47"/>
                </a:solidFill>
                <a:latin typeface="Gadugi" panose="020B0502040204020203" pitchFamily="34" charset="0"/>
              </a:rPr>
              <a:t>%13,9</a:t>
            </a:r>
          </a:p>
          <a:p>
            <a:pPr>
              <a:lnSpc>
                <a:spcPct val="80000"/>
              </a:lnSpc>
              <a:spcBef>
                <a:spcPts val="600"/>
              </a:spcBef>
              <a:spcAft>
                <a:spcPts val="600"/>
              </a:spcAft>
            </a:pPr>
            <a:r>
              <a:rPr lang="tr-TR" sz="2000" b="1" dirty="0">
                <a:solidFill>
                  <a:srgbClr val="70AD47"/>
                </a:solidFill>
                <a:latin typeface="Gadugi" panose="020B0502040204020203" pitchFamily="34" charset="0"/>
              </a:rPr>
              <a:t>% 6,5</a:t>
            </a:r>
          </a:p>
          <a:p>
            <a:pPr>
              <a:lnSpc>
                <a:spcPct val="80000"/>
              </a:lnSpc>
              <a:spcBef>
                <a:spcPts val="600"/>
              </a:spcBef>
              <a:spcAft>
                <a:spcPts val="600"/>
              </a:spcAft>
            </a:pPr>
            <a:r>
              <a:rPr lang="tr-TR" sz="2000" b="1" dirty="0">
                <a:solidFill>
                  <a:srgbClr val="70AD47"/>
                </a:solidFill>
                <a:latin typeface="Gadugi" panose="020B0502040204020203" pitchFamily="34" charset="0"/>
              </a:rPr>
              <a:t>% 36,9</a:t>
            </a:r>
          </a:p>
          <a:p>
            <a:pPr>
              <a:lnSpc>
                <a:spcPct val="80000"/>
              </a:lnSpc>
              <a:spcBef>
                <a:spcPts val="600"/>
              </a:spcBef>
              <a:spcAft>
                <a:spcPts val="600"/>
              </a:spcAft>
            </a:pPr>
            <a:r>
              <a:rPr lang="tr-TR" sz="2000" b="1" dirty="0">
                <a:solidFill>
                  <a:srgbClr val="70AD47"/>
                </a:solidFill>
                <a:latin typeface="Gadugi" panose="020B0502040204020203" pitchFamily="34" charset="0"/>
              </a:rPr>
              <a:t>% 5,5</a:t>
            </a:r>
          </a:p>
          <a:p>
            <a:pPr>
              <a:lnSpc>
                <a:spcPct val="80000"/>
              </a:lnSpc>
              <a:spcBef>
                <a:spcPts val="600"/>
              </a:spcBef>
              <a:spcAft>
                <a:spcPts val="600"/>
              </a:spcAft>
            </a:pPr>
            <a:endParaRPr lang="tr-TR" sz="2000" b="1" dirty="0">
              <a:solidFill>
                <a:srgbClr val="70AD47"/>
              </a:solidFill>
              <a:latin typeface="Gadugi" panose="020B0502040204020203" pitchFamily="34" charset="0"/>
            </a:endParaRPr>
          </a:p>
          <a:p>
            <a:pPr>
              <a:lnSpc>
                <a:spcPct val="80000"/>
              </a:lnSpc>
              <a:spcBef>
                <a:spcPts val="600"/>
              </a:spcBef>
              <a:spcAft>
                <a:spcPts val="600"/>
              </a:spcAft>
            </a:pPr>
            <a:r>
              <a:rPr lang="tr-TR" sz="2000" b="1" dirty="0">
                <a:solidFill>
                  <a:srgbClr val="70AD47"/>
                </a:solidFill>
                <a:latin typeface="Gadugi" panose="020B0502040204020203" pitchFamily="34" charset="0"/>
              </a:rPr>
              <a:t>% 94</a:t>
            </a:r>
          </a:p>
          <a:p>
            <a:pPr>
              <a:lnSpc>
                <a:spcPct val="80000"/>
              </a:lnSpc>
              <a:spcBef>
                <a:spcPts val="600"/>
              </a:spcBef>
              <a:spcAft>
                <a:spcPts val="600"/>
              </a:spcAft>
            </a:pPr>
            <a:r>
              <a:rPr lang="tr-TR" sz="2000" b="1" dirty="0">
                <a:solidFill>
                  <a:srgbClr val="70AD47"/>
                </a:solidFill>
                <a:latin typeface="Gadugi" panose="020B0502040204020203" pitchFamily="34" charset="0"/>
              </a:rPr>
              <a:t>% 58, 6</a:t>
            </a:r>
          </a:p>
          <a:p>
            <a:pPr>
              <a:lnSpc>
                <a:spcPct val="80000"/>
              </a:lnSpc>
              <a:spcBef>
                <a:spcPts val="600"/>
              </a:spcBef>
              <a:spcAft>
                <a:spcPts val="600"/>
              </a:spcAft>
            </a:pPr>
            <a:r>
              <a:rPr lang="tr-TR" sz="2000" b="1" dirty="0">
                <a:solidFill>
                  <a:srgbClr val="70AD47"/>
                </a:solidFill>
                <a:latin typeface="Gadugi" panose="020B0502040204020203" pitchFamily="34" charset="0"/>
              </a:rPr>
              <a:t>% 53, 9</a:t>
            </a:r>
          </a:p>
          <a:p>
            <a:pPr>
              <a:lnSpc>
                <a:spcPct val="80000"/>
              </a:lnSpc>
              <a:spcBef>
                <a:spcPts val="600"/>
              </a:spcBef>
              <a:spcAft>
                <a:spcPts val="600"/>
              </a:spcAft>
            </a:pPr>
            <a:r>
              <a:rPr lang="tr-TR" sz="2000" b="1" dirty="0">
                <a:solidFill>
                  <a:srgbClr val="70AD47"/>
                </a:solidFill>
                <a:latin typeface="Gadugi" panose="020B0502040204020203" pitchFamily="34" charset="0"/>
              </a:rPr>
              <a:t>% 46,4</a:t>
            </a:r>
          </a:p>
          <a:p>
            <a:pPr>
              <a:lnSpc>
                <a:spcPct val="80000"/>
              </a:lnSpc>
              <a:spcBef>
                <a:spcPts val="600"/>
              </a:spcBef>
              <a:spcAft>
                <a:spcPts val="600"/>
              </a:spcAft>
            </a:pPr>
            <a:r>
              <a:rPr lang="tr-TR" sz="2000" b="1" dirty="0">
                <a:solidFill>
                  <a:srgbClr val="70AD47"/>
                </a:solidFill>
                <a:latin typeface="Gadugi" panose="020B0502040204020203" pitchFamily="34" charset="0"/>
              </a:rPr>
              <a:t>% 9,8</a:t>
            </a:r>
          </a:p>
          <a:p>
            <a:pPr>
              <a:lnSpc>
                <a:spcPct val="80000"/>
              </a:lnSpc>
              <a:spcBef>
                <a:spcPts val="600"/>
              </a:spcBef>
              <a:spcAft>
                <a:spcPts val="600"/>
              </a:spcAft>
            </a:pPr>
            <a:r>
              <a:rPr lang="tr-TR" sz="2000" b="1" dirty="0">
                <a:solidFill>
                  <a:srgbClr val="70AD47"/>
                </a:solidFill>
                <a:latin typeface="Gadugi" panose="020B0502040204020203" pitchFamily="34" charset="0"/>
              </a:rPr>
              <a:t>% 6,8 </a:t>
            </a:r>
          </a:p>
          <a:p>
            <a:pPr>
              <a:lnSpc>
                <a:spcPct val="80000"/>
              </a:lnSpc>
              <a:spcBef>
                <a:spcPts val="600"/>
              </a:spcBef>
              <a:spcAft>
                <a:spcPts val="600"/>
              </a:spcAft>
            </a:pPr>
            <a:r>
              <a:rPr lang="tr-TR" sz="2000" b="1" dirty="0">
                <a:solidFill>
                  <a:srgbClr val="70AD47"/>
                </a:solidFill>
                <a:latin typeface="Gadugi" panose="020B0502040204020203" pitchFamily="34" charset="0"/>
              </a:rPr>
              <a:t>%35, 4</a:t>
            </a:r>
          </a:p>
          <a:p>
            <a:pPr>
              <a:lnSpc>
                <a:spcPct val="80000"/>
              </a:lnSpc>
              <a:spcBef>
                <a:spcPts val="600"/>
              </a:spcBef>
              <a:spcAft>
                <a:spcPts val="600"/>
              </a:spcAft>
            </a:pPr>
            <a:r>
              <a:rPr lang="tr-TR" sz="2000" b="1" dirty="0">
                <a:solidFill>
                  <a:srgbClr val="70AD47"/>
                </a:solidFill>
                <a:latin typeface="Gadugi" panose="020B0502040204020203" pitchFamily="34" charset="0"/>
              </a:rPr>
              <a:t>% 15 (yaklaşık</a:t>
            </a:r>
            <a:r>
              <a:rPr lang="tr-TR" sz="2200" b="1" dirty="0">
                <a:solidFill>
                  <a:srgbClr val="70AD47"/>
                </a:solidFill>
                <a:latin typeface="Gadugi" panose="020B0502040204020203" pitchFamily="34" charset="0"/>
              </a:rPr>
              <a:t>)</a:t>
            </a:r>
          </a:p>
        </p:txBody>
      </p:sp>
    </p:spTree>
    <p:extLst>
      <p:ext uri="{BB962C8B-B14F-4D97-AF65-F5344CB8AC3E}">
        <p14:creationId xmlns:p14="http://schemas.microsoft.com/office/powerpoint/2010/main" xmlns="" val="380799295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TOPLUMSAL CİNSİYET EŞİTSİZLİĞİNİN SONUÇLARI</a:t>
            </a:r>
          </a:p>
        </p:txBody>
      </p:sp>
      <p:sp>
        <p:nvSpPr>
          <p:cNvPr id="3" name="Dikdörtgen 2"/>
          <p:cNvSpPr/>
          <p:nvPr/>
        </p:nvSpPr>
        <p:spPr>
          <a:xfrm>
            <a:off x="942846" y="1083370"/>
            <a:ext cx="10911016" cy="5601533"/>
          </a:xfrm>
          <a:prstGeom prst="rect">
            <a:avLst/>
          </a:prstGeom>
        </p:spPr>
        <p:txBody>
          <a:bodyPr wrap="square">
            <a:spAutoFit/>
          </a:bodyPr>
          <a:lstStyle/>
          <a:p>
            <a:pPr marL="342900" indent="-342900">
              <a:spcBef>
                <a:spcPts val="600"/>
              </a:spcBef>
              <a:spcAft>
                <a:spcPts val="600"/>
              </a:spcAft>
              <a:buClr>
                <a:srgbClr val="44546A">
                  <a:lumMod val="75000"/>
                </a:srgbClr>
              </a:buClr>
              <a:buFont typeface="Wingdings" panose="05000000000000000000" pitchFamily="2" charset="2"/>
              <a:buChar char="q"/>
            </a:pPr>
            <a:r>
              <a:rPr lang="tr-TR" sz="2800" b="1" dirty="0">
                <a:latin typeface="+mj-lt"/>
              </a:rPr>
              <a:t>Kadınların çoğu hayatlarını ilgilendiren  kararları almada güç </a:t>
            </a:r>
            <a:r>
              <a:rPr lang="tr-TR" sz="2800" b="1" dirty="0" smtClean="0">
                <a:latin typeface="+mj-lt"/>
              </a:rPr>
              <a:t>sahibi olamamaktadır.</a:t>
            </a:r>
            <a:endParaRPr lang="tr-TR" sz="2800" b="1" dirty="0">
              <a:latin typeface="+mj-lt"/>
            </a:endParaRPr>
          </a:p>
          <a:p>
            <a:pPr marL="342900" indent="-342900">
              <a:spcBef>
                <a:spcPts val="600"/>
              </a:spcBef>
              <a:spcAft>
                <a:spcPts val="600"/>
              </a:spcAft>
              <a:buClr>
                <a:srgbClr val="70AD47"/>
              </a:buClr>
              <a:buFont typeface="Wingdings" panose="05000000000000000000" pitchFamily="2" charset="2"/>
              <a:buChar char="q"/>
            </a:pPr>
            <a:r>
              <a:rPr lang="tr-TR" sz="2800" b="1" dirty="0">
                <a:latin typeface="+mj-lt"/>
              </a:rPr>
              <a:t>Kadınların çoğu para, bilgi, sosyal çevre ve yasalar gibi güç kaynaklarına </a:t>
            </a:r>
            <a:r>
              <a:rPr lang="tr-TR" sz="2800" b="1" dirty="0" smtClean="0">
                <a:latin typeface="+mj-lt"/>
              </a:rPr>
              <a:t>uzak kalmaktadır.</a:t>
            </a:r>
            <a:endParaRPr lang="tr-TR" sz="2800" b="1" dirty="0">
              <a:latin typeface="+mj-lt"/>
            </a:endParaRPr>
          </a:p>
          <a:p>
            <a:pPr marL="342900" indent="-342900">
              <a:spcBef>
                <a:spcPts val="600"/>
              </a:spcBef>
              <a:spcAft>
                <a:spcPts val="600"/>
              </a:spcAft>
              <a:buClr>
                <a:srgbClr val="44546A">
                  <a:lumMod val="75000"/>
                </a:srgbClr>
              </a:buClr>
              <a:buFont typeface="Wingdings" panose="05000000000000000000" pitchFamily="2" charset="2"/>
              <a:buChar char="q"/>
            </a:pPr>
            <a:r>
              <a:rPr lang="tr-TR" sz="2800" b="1" dirty="0">
                <a:latin typeface="+mj-lt"/>
              </a:rPr>
              <a:t>En ağır sonuçlarından birisi kadına yönelik şiddet ve buna bağlı </a:t>
            </a:r>
            <a:r>
              <a:rPr lang="tr-TR" sz="2800" b="1" dirty="0" smtClean="0">
                <a:latin typeface="+mj-lt"/>
              </a:rPr>
              <a:t>ölümler olmaktadır.</a:t>
            </a:r>
            <a:endParaRPr lang="tr-TR" sz="2800" b="1" dirty="0">
              <a:latin typeface="+mj-lt"/>
            </a:endParaRPr>
          </a:p>
          <a:p>
            <a:pPr marL="342900" indent="-342900">
              <a:spcBef>
                <a:spcPts val="600"/>
              </a:spcBef>
              <a:spcAft>
                <a:spcPts val="600"/>
              </a:spcAft>
              <a:buClr>
                <a:srgbClr val="70AD47"/>
              </a:buClr>
              <a:buFont typeface="Wingdings" panose="05000000000000000000" pitchFamily="2" charset="2"/>
              <a:buChar char="q"/>
            </a:pPr>
            <a:r>
              <a:rPr lang="tr-TR" sz="2800" b="1" dirty="0">
                <a:latin typeface="+mj-lt"/>
              </a:rPr>
              <a:t>Sadece kadınlar için değil, erkekler için de örseleyici </a:t>
            </a:r>
            <a:r>
              <a:rPr lang="tr-TR" sz="2800" b="1" dirty="0" smtClean="0">
                <a:latin typeface="+mj-lt"/>
              </a:rPr>
              <a:t>olabilmektedir.</a:t>
            </a:r>
            <a:endParaRPr lang="tr-TR" sz="2800" b="1" dirty="0">
              <a:latin typeface="+mj-lt"/>
            </a:endParaRPr>
          </a:p>
          <a:p>
            <a:pPr marL="342900" indent="-342900">
              <a:spcBef>
                <a:spcPts val="600"/>
              </a:spcBef>
              <a:spcAft>
                <a:spcPts val="600"/>
              </a:spcAft>
              <a:buClr>
                <a:srgbClr val="44546A">
                  <a:lumMod val="75000"/>
                </a:srgbClr>
              </a:buClr>
              <a:buFont typeface="Wingdings" panose="05000000000000000000" pitchFamily="2" charset="2"/>
              <a:buChar char="q"/>
            </a:pPr>
            <a:r>
              <a:rPr lang="tr-TR" sz="2800" b="1" dirty="0">
                <a:latin typeface="+mj-lt"/>
              </a:rPr>
              <a:t>Eşitsizlik eşitsizliği </a:t>
            </a:r>
            <a:r>
              <a:rPr lang="tr-TR" sz="2800" b="1" dirty="0" smtClean="0">
                <a:latin typeface="+mj-lt"/>
              </a:rPr>
              <a:t>beslemektedir.</a:t>
            </a:r>
            <a:endParaRPr lang="tr-TR" sz="2800" b="1" dirty="0">
              <a:latin typeface="+mj-lt"/>
            </a:endParaRPr>
          </a:p>
          <a:p>
            <a:pPr marL="342900" indent="-342900">
              <a:spcBef>
                <a:spcPts val="600"/>
              </a:spcBef>
              <a:spcAft>
                <a:spcPts val="600"/>
              </a:spcAft>
              <a:buClr>
                <a:srgbClr val="70AD47"/>
              </a:buClr>
              <a:buFont typeface="Wingdings" panose="05000000000000000000" pitchFamily="2" charset="2"/>
              <a:buChar char="q"/>
            </a:pPr>
            <a:r>
              <a:rPr lang="tr-TR" sz="2800" b="1" dirty="0">
                <a:latin typeface="+mj-lt"/>
              </a:rPr>
              <a:t>Bireyleri, aileleri, ulusun bir bütün olarak insani gelişmesini </a:t>
            </a:r>
            <a:r>
              <a:rPr lang="tr-TR" sz="2800" b="1" dirty="0" smtClean="0">
                <a:latin typeface="+mj-lt"/>
              </a:rPr>
              <a:t>etkilemektedir.</a:t>
            </a:r>
            <a:endParaRPr lang="tr-TR" sz="2800" b="1" dirty="0">
              <a:latin typeface="+mj-lt"/>
            </a:endParaRPr>
          </a:p>
        </p:txBody>
      </p:sp>
    </p:spTree>
    <p:extLst>
      <p:ext uri="{BB962C8B-B14F-4D97-AF65-F5344CB8AC3E}">
        <p14:creationId xmlns:p14="http://schemas.microsoft.com/office/powerpoint/2010/main" xmlns="" val="158808246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29463" y="3457575"/>
            <a:ext cx="4059064" cy="1226474"/>
          </a:xfrm>
        </p:spPr>
        <p:txBody>
          <a:bodyPr>
            <a:noAutofit/>
          </a:bodyPr>
          <a:lstStyle/>
          <a:p>
            <a:pPr marL="0" lvl="0" indent="0">
              <a:buNone/>
            </a:pPr>
            <a:r>
              <a:rPr lang="tr-TR" sz="4800" dirty="0" smtClean="0"/>
              <a:t>Teşekkürler…</a:t>
            </a:r>
            <a:endParaRPr lang="tr-TR" sz="4800" dirty="0"/>
          </a:p>
        </p:txBody>
      </p:sp>
    </p:spTree>
    <p:extLst>
      <p:ext uri="{BB962C8B-B14F-4D97-AF65-F5344CB8AC3E}">
        <p14:creationId xmlns:p14="http://schemas.microsoft.com/office/powerpoint/2010/main" xmlns="" val="211916058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solidFill>
                  <a:prstClr val="white"/>
                </a:solidFill>
                <a:cs typeface="Arial" charset="0"/>
              </a:rPr>
              <a:t>TOPLUMSAL CİNSİYET</a:t>
            </a:r>
            <a:r>
              <a:rPr lang="tr-TR" sz="5400" b="1" dirty="0">
                <a:solidFill>
                  <a:prstClr val="white"/>
                </a:solidFill>
                <a:cs typeface="Arial" charset="0"/>
              </a:rPr>
              <a:t/>
            </a:r>
            <a:br>
              <a:rPr lang="tr-TR" sz="5400" b="1" dirty="0">
                <a:solidFill>
                  <a:prstClr val="white"/>
                </a:solidFill>
                <a:cs typeface="Arial" charset="0"/>
              </a:rPr>
            </a:br>
            <a:r>
              <a:rPr lang="tr-TR" sz="5400" b="1" dirty="0" smtClean="0"/>
              <a:t> </a:t>
            </a:r>
            <a:endParaRPr lang="tr-TR" sz="5400" b="1" dirty="0"/>
          </a:p>
        </p:txBody>
      </p:sp>
      <p:sp>
        <p:nvSpPr>
          <p:cNvPr id="4" name="Dikdörtgen 3"/>
          <p:cNvSpPr/>
          <p:nvPr/>
        </p:nvSpPr>
        <p:spPr>
          <a:xfrm>
            <a:off x="4000500" y="1905000"/>
            <a:ext cx="7958138" cy="3693319"/>
          </a:xfrm>
          <a:prstGeom prst="rect">
            <a:avLst/>
          </a:prstGeom>
        </p:spPr>
        <p:txBody>
          <a:bodyPr wrap="square">
            <a:spAutoFit/>
          </a:bodyPr>
          <a:lstStyle/>
          <a:p>
            <a:pPr algn="just"/>
            <a:r>
              <a:rPr lang="tr-TR" dirty="0">
                <a:latin typeface="+mj-lt"/>
              </a:rPr>
              <a:t>Toplumsal cinsiyet bizim biyolojik cinsiyetimize dayanarak toplumun kadın ve erkek için ürettiği </a:t>
            </a:r>
            <a:r>
              <a:rPr lang="tr-TR" dirty="0" smtClean="0">
                <a:latin typeface="+mj-lt"/>
              </a:rPr>
              <a:t>farklılıklardır.</a:t>
            </a:r>
          </a:p>
          <a:p>
            <a:pPr algn="just"/>
            <a:endParaRPr lang="tr-TR" dirty="0" smtClean="0">
              <a:latin typeface="+mj-lt"/>
            </a:endParaRPr>
          </a:p>
          <a:p>
            <a:pPr algn="just"/>
            <a:endParaRPr lang="tr-TR" dirty="0">
              <a:latin typeface="+mj-lt"/>
            </a:endParaRPr>
          </a:p>
          <a:p>
            <a:pPr algn="just"/>
            <a:r>
              <a:rPr lang="tr-TR" dirty="0" smtClean="0"/>
              <a:t>Farklı </a:t>
            </a:r>
            <a:r>
              <a:rPr lang="tr-TR" dirty="0"/>
              <a:t>kültürlerde, farklı coğrafyalarda ve farklı tarihsel zamanlarda toplumsal olarak inşa edilmiş ve kadınlar ile erkeklere yüklenmiş roller, nitelikler, davranışlar, aktiviteler ve sorumluluklar bütününü ifade eder.</a:t>
            </a:r>
          </a:p>
          <a:p>
            <a:pPr algn="just"/>
            <a:endParaRPr lang="tr-TR" dirty="0" smtClean="0">
              <a:latin typeface="+mj-lt"/>
            </a:endParaRPr>
          </a:p>
          <a:p>
            <a:pPr algn="just"/>
            <a:endParaRPr lang="tr-TR" dirty="0" smtClean="0">
              <a:latin typeface="+mj-lt"/>
            </a:endParaRPr>
          </a:p>
          <a:p>
            <a:pPr algn="just"/>
            <a:r>
              <a:rPr lang="tr-TR" dirty="0">
                <a:latin typeface="+mj-lt"/>
              </a:rPr>
              <a:t>Hepimiz dünyaya kız ya da erkek bebekler olarak geliriz; ailemiz ve toplum bize nasıl kadın ya da erkek olacağımızı öğretir</a:t>
            </a:r>
            <a:r>
              <a:rPr lang="tr-TR" dirty="0" smtClean="0">
                <a:latin typeface="+mj-lt"/>
              </a:rPr>
              <a:t>.</a:t>
            </a:r>
          </a:p>
          <a:p>
            <a:pPr algn="just"/>
            <a:endParaRPr lang="tr-TR" dirty="0">
              <a:latin typeface="+mj-lt"/>
            </a:endParaRPr>
          </a:p>
          <a:p>
            <a:endParaRPr lang="tr-TR" dirty="0">
              <a:latin typeface="+mj-lt"/>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385671"/>
            <a:ext cx="2438400" cy="1876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3910925"/>
            <a:ext cx="2495550" cy="1838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7035956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60650" y="485775"/>
            <a:ext cx="8915400" cy="5568322"/>
          </a:xfrm>
        </p:spPr>
        <p:txBody>
          <a:bodyPr/>
          <a:lstStyle/>
          <a:p>
            <a:pPr marL="0" indent="0" algn="just">
              <a:buNone/>
            </a:pPr>
            <a:r>
              <a:rPr lang="tr-TR" dirty="0"/>
              <a:t>Hamile olduğunu bildiğimiz bir kadın ile karşılaştığımızda ilk sorumuz her zaman “kız mı, oğlan mı?” sorusu olur. Bunu bilerek, dünyaya gelecek olan bireye hazırlanmak isteriz. Ona göre isim belirler, oyuncak ve giysiler alırız</a:t>
            </a:r>
            <a:r>
              <a:rPr lang="tr-TR" dirty="0" smtClean="0"/>
              <a:t>.</a:t>
            </a:r>
          </a:p>
          <a:p>
            <a:pPr marL="0" indent="0" algn="just">
              <a:buNone/>
            </a:pPr>
            <a:endParaRPr lang="tr-TR" dirty="0" smtClean="0"/>
          </a:p>
          <a:p>
            <a:pPr marL="0" indent="0" algn="just">
              <a:buNone/>
            </a:pPr>
            <a:r>
              <a:rPr lang="tr-TR" b="1" dirty="0"/>
              <a:t>Toplumsal cinsiyet </a:t>
            </a:r>
            <a:r>
              <a:rPr lang="tr-TR" b="1" dirty="0" smtClean="0"/>
              <a:t> </a:t>
            </a:r>
            <a:r>
              <a:rPr lang="tr-TR" dirty="0"/>
              <a:t>bir bakıma bireyin doğduktan sonra nasıl kadın ve nasıl erkek </a:t>
            </a:r>
            <a:r>
              <a:rPr lang="tr-TR" dirty="0" smtClean="0"/>
              <a:t>olunacağını </a:t>
            </a:r>
            <a:r>
              <a:rPr lang="tr-TR" dirty="0"/>
              <a:t>öğrenme süreçleridir</a:t>
            </a:r>
            <a:r>
              <a:rPr lang="tr-TR" dirty="0" smtClean="0"/>
              <a:t>.</a:t>
            </a:r>
          </a:p>
          <a:p>
            <a:pPr marL="0" indent="0" algn="just">
              <a:buNone/>
            </a:pPr>
            <a:endParaRPr lang="tr-TR" dirty="0" smtClean="0"/>
          </a:p>
          <a:p>
            <a:pPr marL="0" indent="0" algn="just">
              <a:buNone/>
            </a:pPr>
            <a:r>
              <a:rPr lang="tr-TR" dirty="0" smtClean="0"/>
              <a:t> </a:t>
            </a:r>
            <a:r>
              <a:rPr lang="tr-TR" dirty="0"/>
              <a:t>Daha doğum öncesinde kız bebeklerin eşyaları için pembe, oğlan eşyaları için mavi rengin tercih edilmesiyle başlayan süreç, erkeklerin ve kadınların yapabileceği işler konusunda da yapay ayrımlar üretir. </a:t>
            </a:r>
            <a:endParaRPr lang="tr-TR" dirty="0" smtClean="0"/>
          </a:p>
          <a:p>
            <a:pPr marL="0" indent="0" algn="just">
              <a:buNone/>
            </a:pPr>
            <a:endParaRPr lang="tr-TR" dirty="0" smtClean="0"/>
          </a:p>
          <a:p>
            <a:pPr marL="0" indent="0" algn="just">
              <a:buNone/>
            </a:pPr>
            <a:r>
              <a:rPr lang="tr-TR" dirty="0" smtClean="0"/>
              <a:t>Bu </a:t>
            </a:r>
            <a:r>
              <a:rPr lang="tr-TR" dirty="0"/>
              <a:t>çerçevede erkek ile kadın arasında toplumsal yaşama katılma düzeyi açısından farklılıklar oluşur</a:t>
            </a:r>
            <a:r>
              <a:rPr lang="tr-TR" dirty="0" smtClean="0"/>
              <a:t>.</a:t>
            </a:r>
          </a:p>
          <a:p>
            <a:pPr marL="0" indent="0" algn="just">
              <a:buNone/>
            </a:pPr>
            <a:r>
              <a:rPr lang="tr-TR" dirty="0" smtClean="0"/>
              <a:t> </a:t>
            </a:r>
            <a:endParaRPr lang="tr-TR" dirty="0"/>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1462" y="292893"/>
            <a:ext cx="2100263" cy="187880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25025" y="5010150"/>
            <a:ext cx="2466975" cy="1847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Resi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5010150"/>
            <a:ext cx="2489201" cy="1847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83499437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32475" y="53451"/>
            <a:ext cx="11010900" cy="1569660"/>
          </a:xfrm>
          <a:prstGeom prst="rect">
            <a:avLst/>
          </a:prstGeom>
          <a:noFill/>
        </p:spPr>
        <p:txBody>
          <a:bodyPr>
            <a:spAutoFit/>
          </a:bodyPr>
          <a:lstStyle/>
          <a:p>
            <a:pPr algn="ctr">
              <a:defRPr/>
            </a:pPr>
            <a:r>
              <a:rPr lang="tr-TR" sz="3200" b="1" dirty="0">
                <a:solidFill>
                  <a:prstClr val="white"/>
                </a:solidFill>
                <a:cs typeface="Arial" charset="0"/>
              </a:rPr>
              <a:t>Farklı oyunlar, farklı oyuncaklar ile farklı toplumsal rollere hazırlanırız…</a:t>
            </a:r>
            <a:br>
              <a:rPr lang="tr-TR" sz="3200" b="1" dirty="0">
                <a:solidFill>
                  <a:prstClr val="white"/>
                </a:solidFill>
                <a:cs typeface="Arial" charset="0"/>
              </a:rPr>
            </a:br>
            <a:endParaRPr lang="tr-TR" sz="3200" b="1" dirty="0">
              <a:solidFill>
                <a:prstClr val="white"/>
              </a:solidFill>
              <a:cs typeface="Arial" charset="0"/>
            </a:endParaRPr>
          </a:p>
        </p:txBody>
      </p:sp>
      <p:sp>
        <p:nvSpPr>
          <p:cNvPr id="5" name="Dikdörtgen 4"/>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7" name="Dikdörtgen 6"/>
          <p:cNvSpPr/>
          <p:nvPr/>
        </p:nvSpPr>
        <p:spPr>
          <a:xfrm>
            <a:off x="1062680" y="1713125"/>
            <a:ext cx="9613558" cy="523220"/>
          </a:xfrm>
          <a:prstGeom prst="rect">
            <a:avLst/>
          </a:prstGeom>
        </p:spPr>
        <p:txBody>
          <a:bodyPr wrap="square">
            <a:spAutoFit/>
          </a:bodyPr>
          <a:lstStyle/>
          <a:p>
            <a:pPr>
              <a:buClr>
                <a:srgbClr val="44546A">
                  <a:lumMod val="75000"/>
                </a:srgbClr>
              </a:buClr>
            </a:pPr>
            <a:endParaRPr lang="tr-TR" sz="2800" b="1" dirty="0">
              <a:solidFill>
                <a:srgbClr val="44546A">
                  <a:lumMod val="75000"/>
                </a:srgbClr>
              </a:solidFill>
              <a:latin typeface="Gadugi" panose="020B0502040204020203" pitchFamily="34" charset="0"/>
            </a:endParaRPr>
          </a:p>
        </p:txBody>
      </p:sp>
      <p:sp>
        <p:nvSpPr>
          <p:cNvPr id="10" name="Dikdörtgen 9"/>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1" name="Dikdörtgen 10"/>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pic>
        <p:nvPicPr>
          <p:cNvPr id="14" name="Picture 6" descr="toys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22500" y="793128"/>
            <a:ext cx="4140000" cy="3276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15" name="Dikdörtgen 14"/>
          <p:cNvSpPr/>
          <p:nvPr/>
        </p:nvSpPr>
        <p:spPr>
          <a:xfrm>
            <a:off x="232475" y="4549676"/>
            <a:ext cx="5636984" cy="2308324"/>
          </a:xfrm>
          <a:prstGeom prst="rect">
            <a:avLst/>
          </a:prstGeom>
        </p:spPr>
        <p:txBody>
          <a:bodyPr wrap="square">
            <a:spAutoFit/>
          </a:bodyPr>
          <a:lstStyle/>
          <a:p>
            <a:pPr algn="just"/>
            <a:r>
              <a:rPr lang="tr-TR" sz="2400" b="1" dirty="0">
                <a:solidFill>
                  <a:srgbClr val="44546A">
                    <a:lumMod val="75000"/>
                  </a:srgbClr>
                </a:solidFill>
                <a:latin typeface="+mj-lt"/>
              </a:rPr>
              <a:t>Kız çocuklarına oyuncak bebek, çay seti gibi daha ziyade ev ve ev işleriyle ilgili oyuncaklar alınır. Böylece kadınların öncelikli sorumluluk alanlarının evin içi olması beklenir.</a:t>
            </a:r>
          </a:p>
        </p:txBody>
      </p:sp>
      <p:sp>
        <p:nvSpPr>
          <p:cNvPr id="16" name="Dikdörtgen 15"/>
          <p:cNvSpPr/>
          <p:nvPr/>
        </p:nvSpPr>
        <p:spPr>
          <a:xfrm>
            <a:off x="6779741" y="4682362"/>
            <a:ext cx="5412259" cy="2086725"/>
          </a:xfrm>
          <a:prstGeom prst="rect">
            <a:avLst/>
          </a:prstGeom>
        </p:spPr>
        <p:txBody>
          <a:bodyPr wrap="square">
            <a:spAutoFit/>
          </a:bodyPr>
          <a:lstStyle/>
          <a:p>
            <a:pPr algn="just">
              <a:lnSpc>
                <a:spcPct val="90000"/>
              </a:lnSpc>
              <a:spcBef>
                <a:spcPts val="1000"/>
              </a:spcBef>
              <a:defRPr/>
            </a:pPr>
            <a:r>
              <a:rPr lang="tr-TR" sz="2400" b="1" kern="0" dirty="0" smtClean="0">
                <a:solidFill>
                  <a:srgbClr val="44546A">
                    <a:lumMod val="75000"/>
                  </a:srgbClr>
                </a:solidFill>
                <a:latin typeface="+mj-lt"/>
              </a:rPr>
              <a:t>Erkek çocuklarına araba, uçak, kamyon ve top gibi daha ziyade dış mekânlarda oynanacak oyuncaklar alınır; çünkü onun da hayatını daha çok evin dışında geçirmesi beklenir</a:t>
            </a:r>
            <a:r>
              <a:rPr lang="tr-TR" sz="2400" b="1" kern="0" dirty="0" smtClean="0">
                <a:solidFill>
                  <a:srgbClr val="44546A">
                    <a:lumMod val="75000"/>
                  </a:srgbClr>
                </a:solidFill>
                <a:latin typeface="Gadugi" panose="020B0502040204020203" pitchFamily="34" charset="0"/>
              </a:rPr>
              <a:t>. </a:t>
            </a:r>
            <a:endParaRPr lang="tr-TR" sz="2400" b="1" kern="0" dirty="0">
              <a:solidFill>
                <a:srgbClr val="44546A">
                  <a:lumMod val="75000"/>
                </a:srgbClr>
              </a:solidFill>
            </a:endParaRPr>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8279" y="1175106"/>
            <a:ext cx="3486388" cy="327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9880086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ctr">
              <a:defRPr/>
            </a:pPr>
            <a:r>
              <a:rPr lang="tr-TR" sz="3200" b="1" dirty="0">
                <a:solidFill>
                  <a:prstClr val="white"/>
                </a:solidFill>
                <a:cs typeface="Arial" charset="0"/>
              </a:rPr>
              <a:t>KADINLARA DAİR TOPLUMSAL İNANIŞLAR</a:t>
            </a:r>
            <a:endParaRPr lang="tr-TR" sz="3200" b="1" dirty="0" smtClean="0">
              <a:solidFill>
                <a:prstClr val="white"/>
              </a:solidFill>
              <a:cs typeface="Arial" charset="0"/>
            </a:endParaRPr>
          </a:p>
        </p:txBody>
      </p:sp>
      <p:sp>
        <p:nvSpPr>
          <p:cNvPr id="5" name="Dikdörtgen 4"/>
          <p:cNvSpPr/>
          <p:nvPr/>
        </p:nvSpPr>
        <p:spPr>
          <a:xfrm>
            <a:off x="957065" y="1371126"/>
            <a:ext cx="4683212" cy="3416320"/>
          </a:xfrm>
          <a:prstGeom prst="rect">
            <a:avLst/>
          </a:prstGeom>
        </p:spPr>
        <p:txBody>
          <a:bodyPr wrap="square">
            <a:spAutoFit/>
          </a:bodyPr>
          <a:lstStyle/>
          <a:p>
            <a:pPr marL="342900" indent="-342900">
              <a:buClr>
                <a:srgbClr val="44546A">
                  <a:lumMod val="75000"/>
                </a:srgbClr>
              </a:buClr>
              <a:buFont typeface="Wingdings" panose="05000000000000000000" pitchFamily="2" charset="2"/>
              <a:buChar char="q"/>
            </a:pPr>
            <a:r>
              <a:rPr lang="tr-TR" sz="2400" b="1" dirty="0" smtClean="0">
                <a:solidFill>
                  <a:srgbClr val="44546A">
                    <a:lumMod val="75000"/>
                  </a:srgbClr>
                </a:solidFill>
                <a:latin typeface="+mj-lt"/>
              </a:rPr>
              <a:t>Sevecendir</a:t>
            </a:r>
            <a:endParaRPr lang="tr-TR" sz="2400" b="1" dirty="0">
              <a:solidFill>
                <a:srgbClr val="44546A">
                  <a:lumMod val="75000"/>
                </a:srgbClr>
              </a:solidFill>
              <a:latin typeface="+mj-lt"/>
            </a:endParaRPr>
          </a:p>
          <a:p>
            <a:pPr marL="342900" indent="-3429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Duygusaldır</a:t>
            </a:r>
          </a:p>
          <a:p>
            <a:pPr marL="342900" indent="-3429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Uysaldır</a:t>
            </a:r>
          </a:p>
          <a:p>
            <a:pPr marL="342900" indent="-3429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Naziktir</a:t>
            </a:r>
          </a:p>
          <a:p>
            <a:pPr marL="342900" indent="-342900">
              <a:buClr>
                <a:srgbClr val="44546A">
                  <a:lumMod val="75000"/>
                </a:srgbClr>
              </a:buClr>
              <a:buFont typeface="Wingdings" panose="05000000000000000000" pitchFamily="2" charset="2"/>
              <a:buChar char="q"/>
            </a:pPr>
            <a:r>
              <a:rPr lang="tr-TR" sz="2400" b="1" dirty="0" smtClean="0">
                <a:solidFill>
                  <a:srgbClr val="44546A">
                    <a:lumMod val="75000"/>
                  </a:srgbClr>
                </a:solidFill>
                <a:latin typeface="+mj-lt"/>
              </a:rPr>
              <a:t>Korunmaya               </a:t>
            </a:r>
            <a:r>
              <a:rPr lang="tr-TR" sz="2400" b="1" dirty="0">
                <a:solidFill>
                  <a:srgbClr val="44546A">
                    <a:lumMod val="75000"/>
                  </a:srgbClr>
                </a:solidFill>
                <a:latin typeface="+mj-lt"/>
              </a:rPr>
              <a:t>muhtaçtır</a:t>
            </a:r>
          </a:p>
          <a:p>
            <a:pPr marL="342900" indent="-3429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Zayıftır</a:t>
            </a:r>
          </a:p>
          <a:p>
            <a:pPr marL="342900" indent="-3429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Fedakârdır</a:t>
            </a:r>
          </a:p>
          <a:p>
            <a:pPr marL="342900" indent="-3429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Ayrıntıcıdır</a:t>
            </a:r>
          </a:p>
        </p:txBody>
      </p:sp>
      <p:pic>
        <p:nvPicPr>
          <p:cNvPr id="22532" name="Picture 4" descr="stereotypes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86113" y="4129088"/>
            <a:ext cx="4336699" cy="272891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Dikdörtgen 5"/>
          <p:cNvSpPr/>
          <p:nvPr/>
        </p:nvSpPr>
        <p:spPr>
          <a:xfrm>
            <a:off x="7522812" y="1178482"/>
            <a:ext cx="4683212" cy="3046988"/>
          </a:xfrm>
          <a:prstGeom prst="rect">
            <a:avLst/>
          </a:prstGeom>
        </p:spPr>
        <p:txBody>
          <a:bodyPr wrap="square">
            <a:spAutoFit/>
          </a:bodyPr>
          <a:lstStyle/>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Gevezedir, dırdırcıdır</a:t>
            </a: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Sık sık ağlar</a:t>
            </a: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Etkilenmeye açıktır</a:t>
            </a: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Basit düşünür, komplike şeylere aklı ermez</a:t>
            </a:r>
          </a:p>
          <a:p>
            <a:pPr marL="457200" indent="-457200">
              <a:buClr>
                <a:srgbClr val="44546A">
                  <a:lumMod val="75000"/>
                </a:srgbClr>
              </a:buClr>
              <a:buFont typeface="Wingdings" panose="05000000000000000000" pitchFamily="2" charset="2"/>
              <a:buChar char="q"/>
            </a:pPr>
            <a:r>
              <a:rPr lang="tr-TR" sz="2400" b="1" dirty="0" smtClean="0">
                <a:solidFill>
                  <a:srgbClr val="44546A">
                    <a:lumMod val="75000"/>
                  </a:srgbClr>
                </a:solidFill>
                <a:latin typeface="+mj-lt"/>
              </a:rPr>
              <a:t>Dikkati </a:t>
            </a:r>
            <a:r>
              <a:rPr lang="tr-TR" sz="2400" b="1" dirty="0">
                <a:solidFill>
                  <a:srgbClr val="44546A">
                    <a:lumMod val="75000"/>
                  </a:srgbClr>
                </a:solidFill>
                <a:latin typeface="+mj-lt"/>
              </a:rPr>
              <a:t>insanlar ve ilişkilere yöneliktir</a:t>
            </a: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Dedikoducudur...gibi</a:t>
            </a:r>
          </a:p>
        </p:txBody>
      </p:sp>
    </p:spTree>
    <p:extLst>
      <p:ext uri="{BB962C8B-B14F-4D97-AF65-F5344CB8AC3E}">
        <p14:creationId xmlns:p14="http://schemas.microsoft.com/office/powerpoint/2010/main" xmlns="" val="419799874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ctr">
              <a:defRPr/>
            </a:pPr>
            <a:r>
              <a:rPr lang="tr-TR" sz="3200" b="1" dirty="0">
                <a:solidFill>
                  <a:prstClr val="white"/>
                </a:solidFill>
                <a:cs typeface="Arial" charset="0"/>
              </a:rPr>
              <a:t>ERKEKLERE DAİR TOPLUMSAL İNANIŞLAR</a:t>
            </a:r>
          </a:p>
        </p:txBody>
      </p:sp>
      <p:sp>
        <p:nvSpPr>
          <p:cNvPr id="5" name="Dikdörtgen 4"/>
          <p:cNvSpPr/>
          <p:nvPr/>
        </p:nvSpPr>
        <p:spPr>
          <a:xfrm>
            <a:off x="628650" y="1119567"/>
            <a:ext cx="3703550" cy="4524315"/>
          </a:xfrm>
          <a:prstGeom prst="rect">
            <a:avLst/>
          </a:prstGeom>
        </p:spPr>
        <p:txBody>
          <a:bodyPr wrap="square">
            <a:spAutoFit/>
          </a:bodyPr>
          <a:lstStyle/>
          <a:p>
            <a:pPr marL="457200" indent="-457200">
              <a:buClr>
                <a:srgbClr val="44546A">
                  <a:lumMod val="75000"/>
                </a:srgbClr>
              </a:buClr>
              <a:buFont typeface="Wingdings" panose="05000000000000000000" pitchFamily="2" charset="2"/>
              <a:buChar char="q"/>
            </a:pPr>
            <a:r>
              <a:rPr lang="tr-TR" sz="2400" b="1" dirty="0" smtClean="0">
                <a:solidFill>
                  <a:srgbClr val="44546A">
                    <a:lumMod val="75000"/>
                  </a:srgbClr>
                </a:solidFill>
                <a:latin typeface="+mj-lt"/>
              </a:rPr>
              <a:t>Saldırgandır</a:t>
            </a:r>
            <a:endParaRPr lang="tr-TR" sz="2400" b="1" dirty="0">
              <a:solidFill>
                <a:srgbClr val="44546A">
                  <a:lumMod val="75000"/>
                </a:srgbClr>
              </a:solidFill>
              <a:latin typeface="+mj-lt"/>
            </a:endParaRP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Akılcıdır</a:t>
            </a: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Kolay sinirlenir</a:t>
            </a: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Koruyucudur</a:t>
            </a: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Güçlüdür</a:t>
            </a: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Serttir</a:t>
            </a: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Soyut </a:t>
            </a:r>
            <a:r>
              <a:rPr lang="tr-TR" sz="2400" b="1" dirty="0" smtClean="0">
                <a:solidFill>
                  <a:srgbClr val="44546A">
                    <a:lumMod val="75000"/>
                  </a:srgbClr>
                </a:solidFill>
                <a:latin typeface="+mj-lt"/>
              </a:rPr>
              <a:t>düşünme yeteneği yüksektir</a:t>
            </a: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Sorumluluk sahibidir</a:t>
            </a: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Duygularını göstermez, ağlamaz</a:t>
            </a:r>
          </a:p>
          <a:p>
            <a:pPr marL="457200" indent="-457200">
              <a:buClr>
                <a:srgbClr val="44546A">
                  <a:lumMod val="75000"/>
                </a:srgbClr>
              </a:buClr>
              <a:buFont typeface="Wingdings" panose="05000000000000000000" pitchFamily="2" charset="2"/>
              <a:buChar char="q"/>
            </a:pPr>
            <a:endParaRPr lang="tr-TR" sz="2400" b="1" dirty="0" smtClean="0">
              <a:solidFill>
                <a:srgbClr val="44546A">
                  <a:lumMod val="75000"/>
                </a:srgbClr>
              </a:solidFill>
              <a:latin typeface="+mj-lt"/>
            </a:endParaRPr>
          </a:p>
        </p:txBody>
      </p:sp>
      <p:sp>
        <p:nvSpPr>
          <p:cNvPr id="6" name="Dikdörtgen 5"/>
          <p:cNvSpPr/>
          <p:nvPr/>
        </p:nvSpPr>
        <p:spPr>
          <a:xfrm>
            <a:off x="7978728" y="1253297"/>
            <a:ext cx="4454613" cy="3046988"/>
          </a:xfrm>
          <a:prstGeom prst="rect">
            <a:avLst/>
          </a:prstGeom>
        </p:spPr>
        <p:txBody>
          <a:bodyPr wrap="square">
            <a:spAutoFit/>
          </a:bodyPr>
          <a:lstStyle/>
          <a:p>
            <a:pPr marL="457200" indent="-457200">
              <a:buClr>
                <a:srgbClr val="44546A">
                  <a:lumMod val="75000"/>
                </a:srgbClr>
              </a:buClr>
              <a:buFont typeface="Wingdings" panose="05000000000000000000" pitchFamily="2" charset="2"/>
              <a:buChar char="q"/>
            </a:pPr>
            <a:r>
              <a:rPr lang="tr-TR" sz="2400" b="1" dirty="0" smtClean="0">
                <a:solidFill>
                  <a:srgbClr val="44546A">
                    <a:lumMod val="75000"/>
                  </a:srgbClr>
                </a:solidFill>
                <a:latin typeface="+mj-lt"/>
              </a:rPr>
              <a:t>Etkilenmesi </a:t>
            </a:r>
            <a:r>
              <a:rPr lang="tr-TR" sz="2400" b="1" dirty="0">
                <a:solidFill>
                  <a:srgbClr val="44546A">
                    <a:lumMod val="75000"/>
                  </a:srgbClr>
                </a:solidFill>
                <a:latin typeface="+mj-lt"/>
              </a:rPr>
              <a:t>zordur, kararlıdır</a:t>
            </a: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Zihinsel yaratıcılığı yüksektir</a:t>
            </a: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Çok eşliliğe yatkındır</a:t>
            </a: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Teknolojiye ve nesnelere ilgi duyar</a:t>
            </a: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mj-lt"/>
              </a:rPr>
              <a:t>Dedikodu yapmaz...gibi</a:t>
            </a:r>
          </a:p>
        </p:txBody>
      </p:sp>
      <p:pic>
        <p:nvPicPr>
          <p:cNvPr id="7" name="Picture 4" descr="stereotypes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32200" y="4114799"/>
            <a:ext cx="3646528" cy="26435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705167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4737" y="214314"/>
            <a:ext cx="7440613" cy="3914774"/>
          </a:xfrm>
        </p:spPr>
        <p:txBody>
          <a:bodyPr>
            <a:noAutofit/>
          </a:bodyPr>
          <a:lstStyle/>
          <a:p>
            <a:r>
              <a:rPr lang="tr-TR" sz="2000" dirty="0"/>
              <a:t>İki cinsin toplumsal alanda </a:t>
            </a:r>
            <a:r>
              <a:rPr lang="tr-TR" sz="2000" dirty="0" err="1"/>
              <a:t>temsiliyetleri</a:t>
            </a:r>
            <a:r>
              <a:rPr lang="tr-TR" sz="2000" dirty="0"/>
              <a:t> farklılaşır. </a:t>
            </a:r>
            <a:endParaRPr lang="tr-TR" sz="2000" dirty="0" smtClean="0"/>
          </a:p>
          <a:p>
            <a:endParaRPr lang="tr-TR" sz="2000" dirty="0" smtClean="0"/>
          </a:p>
          <a:p>
            <a:r>
              <a:rPr lang="tr-TR" sz="2000" dirty="0" smtClean="0"/>
              <a:t>Kadınlar </a:t>
            </a:r>
            <a:r>
              <a:rPr lang="tr-TR" sz="2000" dirty="0"/>
              <a:t>daha çok ev gibi özel </a:t>
            </a:r>
            <a:r>
              <a:rPr lang="tr-TR" sz="2000" dirty="0" smtClean="0"/>
              <a:t>alanda </a:t>
            </a:r>
            <a:r>
              <a:rPr lang="tr-TR" sz="2000" dirty="0"/>
              <a:t>kalırken, erkekler dışarıda her türlü kamusal alanda kendini ifade eder</a:t>
            </a:r>
            <a:r>
              <a:rPr lang="tr-TR" sz="2000" dirty="0" smtClean="0"/>
              <a:t>.</a:t>
            </a:r>
          </a:p>
          <a:p>
            <a:pPr marL="0" indent="0">
              <a:buNone/>
            </a:pPr>
            <a:endParaRPr lang="tr-TR" sz="2000" dirty="0" smtClean="0"/>
          </a:p>
          <a:p>
            <a:r>
              <a:rPr lang="tr-TR" sz="2000" dirty="0" smtClean="0"/>
              <a:t> </a:t>
            </a:r>
            <a:r>
              <a:rPr lang="tr-TR" sz="2000" dirty="0"/>
              <a:t>Çalışma yaşamından siyasete, sivil toplum örgütlenmesinden eğitime kadar her türlü kamusal alanda iki cinsiyet temelindeki bu görünüm </a:t>
            </a:r>
            <a:r>
              <a:rPr lang="tr-TR" sz="2000" b="1" dirty="0"/>
              <a:t>toplumsal cinsiyet eşitsizliğini</a:t>
            </a:r>
            <a:r>
              <a:rPr lang="tr-TR" sz="2000" dirty="0"/>
              <a:t> oluşturur.</a:t>
            </a:r>
          </a:p>
          <a:p>
            <a:endParaRPr lang="tr-TR" sz="2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1612" y="4468184"/>
            <a:ext cx="4869013" cy="238981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Lst>
        </p:spPr>
      </p:pic>
      <p:pic>
        <p:nvPicPr>
          <p:cNvPr id="5" name="Picture 2" descr="C:\Users\Asus\Downloads\tce2.jpg"/>
          <p:cNvPicPr>
            <a:picLocks noChangeAspect="1" noChangeArrowheads="1"/>
          </p:cNvPicPr>
          <p:nvPr/>
        </p:nvPicPr>
        <p:blipFill>
          <a:blip r:embed="rId3" cstate="print"/>
          <a:srcRect/>
          <a:stretch>
            <a:fillRect/>
          </a:stretch>
        </p:blipFill>
        <p:spPr bwMode="auto">
          <a:xfrm>
            <a:off x="8515350" y="0"/>
            <a:ext cx="3676650" cy="24860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126729421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92950" y="374817"/>
            <a:ext cx="8911687" cy="698610"/>
          </a:xfrm>
        </p:spPr>
        <p:txBody>
          <a:bodyPr>
            <a:noAutofit/>
          </a:bodyPr>
          <a:lstStyle/>
          <a:p>
            <a:pPr algn="ctr"/>
            <a:r>
              <a:rPr lang="tr-TR" sz="3200" b="1" dirty="0">
                <a:solidFill>
                  <a:prstClr val="white"/>
                </a:solidFill>
                <a:cs typeface="Arial" charset="0"/>
              </a:rPr>
              <a:t>KISACA TOPLUMSAL CİNSİYET…</a:t>
            </a:r>
            <a:br>
              <a:rPr lang="tr-TR" sz="3200" b="1" dirty="0">
                <a:solidFill>
                  <a:prstClr val="white"/>
                </a:solidFill>
                <a:cs typeface="Arial" charset="0"/>
              </a:rPr>
            </a:br>
            <a:endParaRPr lang="tr-TR" sz="3200" dirty="0"/>
          </a:p>
        </p:txBody>
      </p:sp>
      <p:sp>
        <p:nvSpPr>
          <p:cNvPr id="3" name="İçerik Yer Tutucusu 2"/>
          <p:cNvSpPr>
            <a:spLocks noGrp="1"/>
          </p:cNvSpPr>
          <p:nvPr>
            <p:ph idx="1"/>
          </p:nvPr>
        </p:nvSpPr>
        <p:spPr>
          <a:xfrm>
            <a:off x="5086351" y="1555526"/>
            <a:ext cx="6059314" cy="3045049"/>
          </a:xfrm>
        </p:spPr>
        <p:txBody>
          <a:bodyPr>
            <a:normAutofit/>
          </a:bodyPr>
          <a:lstStyle/>
          <a:p>
            <a:pPr>
              <a:lnSpc>
                <a:spcPct val="125000"/>
              </a:lnSpc>
              <a:spcBef>
                <a:spcPts val="600"/>
              </a:spcBef>
              <a:spcAft>
                <a:spcPts val="600"/>
              </a:spcAft>
              <a:buClr>
                <a:srgbClr val="44546A">
                  <a:lumMod val="75000"/>
                </a:srgbClr>
              </a:buClr>
              <a:buFont typeface="Wingdings" panose="05000000000000000000" pitchFamily="2" charset="2"/>
              <a:buChar char="q"/>
            </a:pPr>
            <a:r>
              <a:rPr lang="tr-TR" sz="2000" dirty="0">
                <a:solidFill>
                  <a:schemeClr val="tx1"/>
                </a:solidFill>
                <a:latin typeface="+mj-lt"/>
              </a:rPr>
              <a:t>Kadın ve erkek arasında eşit olmayan güç,</a:t>
            </a:r>
          </a:p>
          <a:p>
            <a:pPr>
              <a:lnSpc>
                <a:spcPct val="125000"/>
              </a:lnSpc>
              <a:spcBef>
                <a:spcPts val="600"/>
              </a:spcBef>
              <a:spcAft>
                <a:spcPts val="600"/>
              </a:spcAft>
              <a:buClr>
                <a:srgbClr val="44546A">
                  <a:lumMod val="75000"/>
                </a:srgbClr>
              </a:buClr>
              <a:buFont typeface="Wingdings" panose="05000000000000000000" pitchFamily="2" charset="2"/>
              <a:buChar char="q"/>
            </a:pPr>
            <a:r>
              <a:rPr lang="tr-TR" sz="2000" dirty="0">
                <a:solidFill>
                  <a:schemeClr val="tx1"/>
                </a:solidFill>
                <a:latin typeface="+mj-lt"/>
              </a:rPr>
              <a:t>Kız ve erkek çocuklarına öğretilen farklı roller ve</a:t>
            </a:r>
          </a:p>
          <a:p>
            <a:pPr>
              <a:lnSpc>
                <a:spcPct val="125000"/>
              </a:lnSpc>
              <a:spcBef>
                <a:spcPts val="600"/>
              </a:spcBef>
              <a:spcAft>
                <a:spcPts val="600"/>
              </a:spcAft>
              <a:buClr>
                <a:srgbClr val="44546A">
                  <a:lumMod val="75000"/>
                </a:srgbClr>
              </a:buClr>
              <a:buFont typeface="Wingdings" panose="05000000000000000000" pitchFamily="2" charset="2"/>
              <a:buChar char="q"/>
            </a:pPr>
            <a:r>
              <a:rPr lang="tr-TR" sz="2000" dirty="0">
                <a:solidFill>
                  <a:schemeClr val="tx1"/>
                </a:solidFill>
                <a:latin typeface="+mj-lt"/>
              </a:rPr>
              <a:t>‘Kadınlık ve ‘erkeklik’ olarak algılanan özelliklerdir.</a:t>
            </a:r>
          </a:p>
          <a:p>
            <a:pPr lvl="0"/>
            <a:endParaRPr lang="tr-TR" sz="2400" dirty="0"/>
          </a:p>
        </p:txBody>
      </p:sp>
      <p:sp>
        <p:nvSpPr>
          <p:cNvPr id="4" name="Dikdörtgen 3"/>
          <p:cNvSpPr/>
          <p:nvPr/>
        </p:nvSpPr>
        <p:spPr>
          <a:xfrm>
            <a:off x="1128713" y="5531991"/>
            <a:ext cx="10129837" cy="954107"/>
          </a:xfrm>
          <a:prstGeom prst="rect">
            <a:avLst/>
          </a:prstGeom>
        </p:spPr>
        <p:txBody>
          <a:bodyPr wrap="square">
            <a:spAutoFit/>
          </a:bodyPr>
          <a:lstStyle/>
          <a:p>
            <a:pPr algn="ctr"/>
            <a:r>
              <a:rPr lang="tr-TR" sz="2800" b="1" dirty="0">
                <a:solidFill>
                  <a:schemeClr val="accent2"/>
                </a:solidFill>
                <a:latin typeface="Castellar" panose="020A0402060406010301" pitchFamily="18" charset="0"/>
              </a:rPr>
              <a:t>TOPLUMSAL CİNSİYET EŞİTSİZLİĞİ EŞİT OLMAYAN BİR MUAMELEDİR</a:t>
            </a:r>
            <a:r>
              <a:rPr lang="tr-TR" b="1" dirty="0">
                <a:solidFill>
                  <a:schemeClr val="accent2"/>
                </a:solidFill>
                <a:latin typeface="Castellar" panose="020A0402060406010301" pitchFamily="18" charset="0"/>
              </a:rPr>
              <a:t>. </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0050" y="2154124"/>
            <a:ext cx="3314699" cy="2546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9226528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uman">
  <a:themeElements>
    <a:clrScheme name="Kırmızı">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zlu Cam">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690</TotalTime>
  <Words>1037</Words>
  <Application>Microsoft Office PowerPoint</Application>
  <PresentationFormat>Özel</PresentationFormat>
  <Paragraphs>188</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Duman</vt:lpstr>
      <vt:lpstr>TOPLUMSAL CİNSİYET EŞİTLİĞİ</vt:lpstr>
      <vt:lpstr>               BİYOLOJİK CİNSİYET </vt:lpstr>
      <vt:lpstr>TOPLUMSAL CİNSİYET  </vt:lpstr>
      <vt:lpstr>Slayt 4</vt:lpstr>
      <vt:lpstr>Slayt 5</vt:lpstr>
      <vt:lpstr>Slayt 6</vt:lpstr>
      <vt:lpstr>Slayt 7</vt:lpstr>
      <vt:lpstr>Slayt 8</vt:lpstr>
      <vt:lpstr>KISACA TOPLUMSAL CİNSİYET… </vt:lpstr>
      <vt:lpstr>TOPLUMSAL CİNSİYET ROLÜ</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vector>
  </TitlesOfParts>
  <Company>MOTUN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SEYHAN REHBERLİK ve ARAŞTIRMA MERKEZİ MÜDÜRLÜĞÜ</dc:title>
  <dc:creator>RAM2</dc:creator>
  <cp:lastModifiedBy>PDRPC@outlook.com</cp:lastModifiedBy>
  <cp:revision>84</cp:revision>
  <dcterms:created xsi:type="dcterms:W3CDTF">2015-10-15T08:35:37Z</dcterms:created>
  <dcterms:modified xsi:type="dcterms:W3CDTF">2020-12-30T22:07:26Z</dcterms:modified>
</cp:coreProperties>
</file>