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Lst>
  <p:sldSz cx="9144000" cy="5143500" type="screen16x9"/>
  <p:notesSz cx="6858000" cy="9144000"/>
  <p:defaultTextStyle>
    <a:defPPr>
      <a:defRPr lang="tr-TR"/>
    </a:defPPr>
    <a:lvl1pPr marL="0" algn="l" defTabSz="755898" rtl="0" eaLnBrk="1" latinLnBrk="0" hangingPunct="1">
      <a:defRPr sz="1500" kern="1200">
        <a:solidFill>
          <a:schemeClr val="tx1"/>
        </a:solidFill>
        <a:latin typeface="+mn-lt"/>
        <a:ea typeface="+mn-ea"/>
        <a:cs typeface="+mn-cs"/>
      </a:defRPr>
    </a:lvl1pPr>
    <a:lvl2pPr marL="377949" algn="l" defTabSz="755898" rtl="0" eaLnBrk="1" latinLnBrk="0" hangingPunct="1">
      <a:defRPr sz="1500" kern="1200">
        <a:solidFill>
          <a:schemeClr val="tx1"/>
        </a:solidFill>
        <a:latin typeface="+mn-lt"/>
        <a:ea typeface="+mn-ea"/>
        <a:cs typeface="+mn-cs"/>
      </a:defRPr>
    </a:lvl2pPr>
    <a:lvl3pPr marL="755898" algn="l" defTabSz="755898" rtl="0" eaLnBrk="1" latinLnBrk="0" hangingPunct="1">
      <a:defRPr sz="1500" kern="1200">
        <a:solidFill>
          <a:schemeClr val="tx1"/>
        </a:solidFill>
        <a:latin typeface="+mn-lt"/>
        <a:ea typeface="+mn-ea"/>
        <a:cs typeface="+mn-cs"/>
      </a:defRPr>
    </a:lvl3pPr>
    <a:lvl4pPr marL="1133847" algn="l" defTabSz="755898" rtl="0" eaLnBrk="1" latinLnBrk="0" hangingPunct="1">
      <a:defRPr sz="1500" kern="1200">
        <a:solidFill>
          <a:schemeClr val="tx1"/>
        </a:solidFill>
        <a:latin typeface="+mn-lt"/>
        <a:ea typeface="+mn-ea"/>
        <a:cs typeface="+mn-cs"/>
      </a:defRPr>
    </a:lvl4pPr>
    <a:lvl5pPr marL="1511796" algn="l" defTabSz="755898" rtl="0" eaLnBrk="1" latinLnBrk="0" hangingPunct="1">
      <a:defRPr sz="1500" kern="1200">
        <a:solidFill>
          <a:schemeClr val="tx1"/>
        </a:solidFill>
        <a:latin typeface="+mn-lt"/>
        <a:ea typeface="+mn-ea"/>
        <a:cs typeface="+mn-cs"/>
      </a:defRPr>
    </a:lvl5pPr>
    <a:lvl6pPr marL="1889746" algn="l" defTabSz="755898" rtl="0" eaLnBrk="1" latinLnBrk="0" hangingPunct="1">
      <a:defRPr sz="1500" kern="1200">
        <a:solidFill>
          <a:schemeClr val="tx1"/>
        </a:solidFill>
        <a:latin typeface="+mn-lt"/>
        <a:ea typeface="+mn-ea"/>
        <a:cs typeface="+mn-cs"/>
      </a:defRPr>
    </a:lvl6pPr>
    <a:lvl7pPr marL="2267695" algn="l" defTabSz="755898" rtl="0" eaLnBrk="1" latinLnBrk="0" hangingPunct="1">
      <a:defRPr sz="1500" kern="1200">
        <a:solidFill>
          <a:schemeClr val="tx1"/>
        </a:solidFill>
        <a:latin typeface="+mn-lt"/>
        <a:ea typeface="+mn-ea"/>
        <a:cs typeface="+mn-cs"/>
      </a:defRPr>
    </a:lvl7pPr>
    <a:lvl8pPr marL="2645644" algn="l" defTabSz="755898" rtl="0" eaLnBrk="1" latinLnBrk="0" hangingPunct="1">
      <a:defRPr sz="1500" kern="1200">
        <a:solidFill>
          <a:schemeClr val="tx1"/>
        </a:solidFill>
        <a:latin typeface="+mn-lt"/>
        <a:ea typeface="+mn-ea"/>
        <a:cs typeface="+mn-cs"/>
      </a:defRPr>
    </a:lvl8pPr>
    <a:lvl9pPr marL="3023593" algn="l" defTabSz="755898" rtl="0" eaLnBrk="1" latinLnBrk="0" hangingPunct="1">
      <a:defRPr sz="1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99FF"/>
    <a:srgbClr val="FF9900"/>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78"/>
      </p:cViewPr>
      <p:guideLst>
        <p:guide orient="horz" pos="1620"/>
        <p:guide pos="288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03C876-C891-4A9D-BB8C-25F541C02F00}" type="datetimeFigureOut">
              <a:rPr lang="tr-TR" smtClean="0"/>
              <a:pPr/>
              <a:t>3.03.2021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4ECA3C-2DB6-4681-8C3C-4A9664C5689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715609" rtl="0" eaLnBrk="1" latinLnBrk="0" hangingPunct="1">
      <a:defRPr sz="900" kern="1200">
        <a:solidFill>
          <a:schemeClr val="tx1"/>
        </a:solidFill>
        <a:latin typeface="+mn-lt"/>
        <a:ea typeface="+mn-ea"/>
        <a:cs typeface="+mn-cs"/>
      </a:defRPr>
    </a:lvl1pPr>
    <a:lvl2pPr marL="357805" algn="l" defTabSz="715609" rtl="0" eaLnBrk="1" latinLnBrk="0" hangingPunct="1">
      <a:defRPr sz="900" kern="1200">
        <a:solidFill>
          <a:schemeClr val="tx1"/>
        </a:solidFill>
        <a:latin typeface="+mn-lt"/>
        <a:ea typeface="+mn-ea"/>
        <a:cs typeface="+mn-cs"/>
      </a:defRPr>
    </a:lvl2pPr>
    <a:lvl3pPr marL="715609" algn="l" defTabSz="715609" rtl="0" eaLnBrk="1" latinLnBrk="0" hangingPunct="1">
      <a:defRPr sz="900" kern="1200">
        <a:solidFill>
          <a:schemeClr val="tx1"/>
        </a:solidFill>
        <a:latin typeface="+mn-lt"/>
        <a:ea typeface="+mn-ea"/>
        <a:cs typeface="+mn-cs"/>
      </a:defRPr>
    </a:lvl3pPr>
    <a:lvl4pPr marL="1073414" algn="l" defTabSz="715609" rtl="0" eaLnBrk="1" latinLnBrk="0" hangingPunct="1">
      <a:defRPr sz="900" kern="1200">
        <a:solidFill>
          <a:schemeClr val="tx1"/>
        </a:solidFill>
        <a:latin typeface="+mn-lt"/>
        <a:ea typeface="+mn-ea"/>
        <a:cs typeface="+mn-cs"/>
      </a:defRPr>
    </a:lvl4pPr>
    <a:lvl5pPr marL="1431219" algn="l" defTabSz="715609" rtl="0" eaLnBrk="1" latinLnBrk="0" hangingPunct="1">
      <a:defRPr sz="900" kern="1200">
        <a:solidFill>
          <a:schemeClr val="tx1"/>
        </a:solidFill>
        <a:latin typeface="+mn-lt"/>
        <a:ea typeface="+mn-ea"/>
        <a:cs typeface="+mn-cs"/>
      </a:defRPr>
    </a:lvl5pPr>
    <a:lvl6pPr marL="1789024" algn="l" defTabSz="715609" rtl="0" eaLnBrk="1" latinLnBrk="0" hangingPunct="1">
      <a:defRPr sz="900" kern="1200">
        <a:solidFill>
          <a:schemeClr val="tx1"/>
        </a:solidFill>
        <a:latin typeface="+mn-lt"/>
        <a:ea typeface="+mn-ea"/>
        <a:cs typeface="+mn-cs"/>
      </a:defRPr>
    </a:lvl6pPr>
    <a:lvl7pPr marL="2146828" algn="l" defTabSz="715609" rtl="0" eaLnBrk="1" latinLnBrk="0" hangingPunct="1">
      <a:defRPr sz="900" kern="1200">
        <a:solidFill>
          <a:schemeClr val="tx1"/>
        </a:solidFill>
        <a:latin typeface="+mn-lt"/>
        <a:ea typeface="+mn-ea"/>
        <a:cs typeface="+mn-cs"/>
      </a:defRPr>
    </a:lvl7pPr>
    <a:lvl8pPr marL="2504633" algn="l" defTabSz="715609" rtl="0" eaLnBrk="1" latinLnBrk="0" hangingPunct="1">
      <a:defRPr sz="900" kern="1200">
        <a:solidFill>
          <a:schemeClr val="tx1"/>
        </a:solidFill>
        <a:latin typeface="+mn-lt"/>
        <a:ea typeface="+mn-ea"/>
        <a:cs typeface="+mn-cs"/>
      </a:defRPr>
    </a:lvl8pPr>
    <a:lvl9pPr marL="2862438" algn="l" defTabSz="715609"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5</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11</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14</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EB4ECA3C-2DB6-4681-8C3C-4A9664C56891}" type="slidenum">
              <a:rPr lang="tr-TR" smtClean="0"/>
              <a:pPr/>
              <a:t>17</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597820"/>
            <a:ext cx="7772400" cy="1102519"/>
          </a:xfrm>
        </p:spPr>
        <p:txBody>
          <a:bodyPr/>
          <a:lstStyle/>
          <a:p>
            <a:r>
              <a:rPr lang="tr-TR"/>
              <a:t>Asıl başlık stili için tıklatın</a:t>
            </a:r>
          </a:p>
        </p:txBody>
      </p:sp>
      <p:sp>
        <p:nvSpPr>
          <p:cNvPr id="3" name="2 Alt Başlık"/>
          <p:cNvSpPr>
            <a:spLocks noGrp="1"/>
          </p:cNvSpPr>
          <p:nvPr>
            <p:ph type="subTitle" idx="1"/>
          </p:nvPr>
        </p:nvSpPr>
        <p:spPr>
          <a:xfrm>
            <a:off x="1371600" y="2914651"/>
            <a:ext cx="6400800" cy="1314449"/>
          </a:xfrm>
        </p:spPr>
        <p:txBody>
          <a:bodyPr/>
          <a:lstStyle>
            <a:lvl1pPr marL="0" indent="0" algn="ctr">
              <a:buNone/>
              <a:defRPr>
                <a:solidFill>
                  <a:schemeClr val="tx1">
                    <a:tint val="75000"/>
                  </a:schemeClr>
                </a:solidFill>
              </a:defRPr>
            </a:lvl1pPr>
            <a:lvl2pPr marL="377949" indent="0" algn="ctr">
              <a:buNone/>
              <a:defRPr>
                <a:solidFill>
                  <a:schemeClr val="tx1">
                    <a:tint val="75000"/>
                  </a:schemeClr>
                </a:solidFill>
              </a:defRPr>
            </a:lvl2pPr>
            <a:lvl3pPr marL="755898" indent="0" algn="ctr">
              <a:buNone/>
              <a:defRPr>
                <a:solidFill>
                  <a:schemeClr val="tx1">
                    <a:tint val="75000"/>
                  </a:schemeClr>
                </a:solidFill>
              </a:defRPr>
            </a:lvl3pPr>
            <a:lvl4pPr marL="1133847" indent="0" algn="ctr">
              <a:buNone/>
              <a:defRPr>
                <a:solidFill>
                  <a:schemeClr val="tx1">
                    <a:tint val="75000"/>
                  </a:schemeClr>
                </a:solidFill>
              </a:defRPr>
            </a:lvl4pPr>
            <a:lvl5pPr marL="1511796" indent="0" algn="ctr">
              <a:buNone/>
              <a:defRPr>
                <a:solidFill>
                  <a:schemeClr val="tx1">
                    <a:tint val="75000"/>
                  </a:schemeClr>
                </a:solidFill>
              </a:defRPr>
            </a:lvl5pPr>
            <a:lvl6pPr marL="1889746" indent="0" algn="ctr">
              <a:buNone/>
              <a:defRPr>
                <a:solidFill>
                  <a:schemeClr val="tx1">
                    <a:tint val="75000"/>
                  </a:schemeClr>
                </a:solidFill>
              </a:defRPr>
            </a:lvl6pPr>
            <a:lvl7pPr marL="2267695" indent="0" algn="ctr">
              <a:buNone/>
              <a:defRPr>
                <a:solidFill>
                  <a:schemeClr val="tx1">
                    <a:tint val="75000"/>
                  </a:schemeClr>
                </a:solidFill>
              </a:defRPr>
            </a:lvl7pPr>
            <a:lvl8pPr marL="2645644" indent="0" algn="ctr">
              <a:buNone/>
              <a:defRPr>
                <a:solidFill>
                  <a:schemeClr val="tx1">
                    <a:tint val="75000"/>
                  </a:schemeClr>
                </a:solidFill>
              </a:defRPr>
            </a:lvl8pPr>
            <a:lvl9pPr marL="3023593"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1FCD35D0-572B-40A0-9499-225EB14E2DD5}"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EE9FBD58-3C04-4053-BBB3-2CD92DE788CE}"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570789" y="205979"/>
            <a:ext cx="2347912" cy="4376738"/>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522289" y="205979"/>
            <a:ext cx="6896100" cy="43767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F4748A3D-D0E8-4EA1-A928-B585CEA00DBF}"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C4CD2B5E-8DEF-4D4D-AE1A-27D2998D36FE}"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3305176"/>
            <a:ext cx="7772400" cy="1021556"/>
          </a:xfrm>
        </p:spPr>
        <p:txBody>
          <a:bodyPr anchor="t"/>
          <a:lstStyle>
            <a:lvl1pPr algn="l">
              <a:defRPr sz="3300" b="1" cap="all"/>
            </a:lvl1pPr>
          </a:lstStyle>
          <a:p>
            <a:r>
              <a:rPr lang="tr-TR"/>
              <a:t>Asıl başlık stili için tıklatın</a:t>
            </a:r>
          </a:p>
        </p:txBody>
      </p:sp>
      <p:sp>
        <p:nvSpPr>
          <p:cNvPr id="3" name="2 Metin Yer Tutucusu"/>
          <p:cNvSpPr>
            <a:spLocks noGrp="1"/>
          </p:cNvSpPr>
          <p:nvPr>
            <p:ph type="body" idx="1"/>
          </p:nvPr>
        </p:nvSpPr>
        <p:spPr>
          <a:xfrm>
            <a:off x="722313" y="2180035"/>
            <a:ext cx="7772400" cy="1125140"/>
          </a:xfrm>
        </p:spPr>
        <p:txBody>
          <a:bodyPr anchor="b"/>
          <a:lstStyle>
            <a:lvl1pPr marL="0" indent="0">
              <a:buNone/>
              <a:defRPr sz="1600">
                <a:solidFill>
                  <a:schemeClr val="tx1">
                    <a:tint val="75000"/>
                  </a:schemeClr>
                </a:solidFill>
              </a:defRPr>
            </a:lvl1pPr>
            <a:lvl2pPr marL="377949" indent="0">
              <a:buNone/>
              <a:defRPr sz="1500">
                <a:solidFill>
                  <a:schemeClr val="tx1">
                    <a:tint val="75000"/>
                  </a:schemeClr>
                </a:solidFill>
              </a:defRPr>
            </a:lvl2pPr>
            <a:lvl3pPr marL="755898" indent="0">
              <a:buNone/>
              <a:defRPr sz="1300">
                <a:solidFill>
                  <a:schemeClr val="tx1">
                    <a:tint val="75000"/>
                  </a:schemeClr>
                </a:solidFill>
              </a:defRPr>
            </a:lvl3pPr>
            <a:lvl4pPr marL="1133847" indent="0">
              <a:buNone/>
              <a:defRPr sz="1200">
                <a:solidFill>
                  <a:schemeClr val="tx1">
                    <a:tint val="75000"/>
                  </a:schemeClr>
                </a:solidFill>
              </a:defRPr>
            </a:lvl4pPr>
            <a:lvl5pPr marL="1511796" indent="0">
              <a:buNone/>
              <a:defRPr sz="1200">
                <a:solidFill>
                  <a:schemeClr val="tx1">
                    <a:tint val="75000"/>
                  </a:schemeClr>
                </a:solidFill>
              </a:defRPr>
            </a:lvl5pPr>
            <a:lvl6pPr marL="1889746" indent="0">
              <a:buNone/>
              <a:defRPr sz="1200">
                <a:solidFill>
                  <a:schemeClr val="tx1">
                    <a:tint val="75000"/>
                  </a:schemeClr>
                </a:solidFill>
              </a:defRPr>
            </a:lvl6pPr>
            <a:lvl7pPr marL="2267695" indent="0">
              <a:buNone/>
              <a:defRPr sz="1200">
                <a:solidFill>
                  <a:schemeClr val="tx1">
                    <a:tint val="75000"/>
                  </a:schemeClr>
                </a:solidFill>
              </a:defRPr>
            </a:lvl7pPr>
            <a:lvl8pPr marL="2645644" indent="0">
              <a:buNone/>
              <a:defRPr sz="1200">
                <a:solidFill>
                  <a:schemeClr val="tx1">
                    <a:tint val="75000"/>
                  </a:schemeClr>
                </a:solidFill>
              </a:defRPr>
            </a:lvl8pPr>
            <a:lvl9pPr marL="3023593" indent="0">
              <a:buNone/>
              <a:defRPr sz="12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CDB5FC1B-895E-4060-BC16-78975ACABDA7}" type="datetime1">
              <a:rPr lang="tr-TR" smtClean="0"/>
              <a:pPr/>
              <a:t>3.03.2021</a:t>
            </a:fld>
            <a:endParaRPr lang="tr-TR"/>
          </a:p>
        </p:txBody>
      </p:sp>
      <p:sp>
        <p:nvSpPr>
          <p:cNvPr id="5" name="4 Altbilgi Yer Tutucusu"/>
          <p:cNvSpPr>
            <a:spLocks noGrp="1"/>
          </p:cNvSpPr>
          <p:nvPr>
            <p:ph type="ftr" sz="quarter" idx="11"/>
          </p:nvPr>
        </p:nvSpPr>
        <p:spPr/>
        <p:txBody>
          <a:bodyPr/>
          <a:lstStyle/>
          <a:p>
            <a:r>
              <a:rPr lang="tr-TR"/>
              <a:t>www.rehberlikservisim.com</a:t>
            </a:r>
          </a:p>
        </p:txBody>
      </p:sp>
      <p:sp>
        <p:nvSpPr>
          <p:cNvPr id="6" name="5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522289" y="1196579"/>
            <a:ext cx="4621211" cy="3386137"/>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5295901" y="1196579"/>
            <a:ext cx="4622799" cy="3386137"/>
          </a:xfrm>
        </p:spPr>
        <p:txBody>
          <a:bodyPr/>
          <a:lstStyle>
            <a:lvl1pPr>
              <a:defRPr sz="2300"/>
            </a:lvl1pPr>
            <a:lvl2pPr>
              <a:defRPr sz="20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1A91A97F-EF25-49CB-A488-83C30F18DB4A}"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5979"/>
            <a:ext cx="8229600" cy="857250"/>
          </a:xfr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199" y="1151336"/>
            <a:ext cx="4040189" cy="479821"/>
          </a:xfrm>
        </p:spPr>
        <p:txBody>
          <a:bodyPr anchor="b"/>
          <a:lstStyle>
            <a:lvl1pPr marL="0" indent="0">
              <a:buNone/>
              <a:defRPr sz="2000" b="1"/>
            </a:lvl1pPr>
            <a:lvl2pPr marL="377949" indent="0">
              <a:buNone/>
              <a:defRPr sz="1600" b="1"/>
            </a:lvl2pPr>
            <a:lvl3pPr marL="755898" indent="0">
              <a:buNone/>
              <a:defRPr sz="1500" b="1"/>
            </a:lvl3pPr>
            <a:lvl4pPr marL="1133847" indent="0">
              <a:buNone/>
              <a:defRPr sz="1300" b="1"/>
            </a:lvl4pPr>
            <a:lvl5pPr marL="1511796" indent="0">
              <a:buNone/>
              <a:defRPr sz="1300" b="1"/>
            </a:lvl5pPr>
            <a:lvl6pPr marL="1889746" indent="0">
              <a:buNone/>
              <a:defRPr sz="1300" b="1"/>
            </a:lvl6pPr>
            <a:lvl7pPr marL="2267695" indent="0">
              <a:buNone/>
              <a:defRPr sz="1300" b="1"/>
            </a:lvl7pPr>
            <a:lvl8pPr marL="2645644" indent="0">
              <a:buNone/>
              <a:defRPr sz="1300" b="1"/>
            </a:lvl8pPr>
            <a:lvl9pPr marL="3023593" indent="0">
              <a:buNone/>
              <a:defRPr sz="1300" b="1"/>
            </a:lvl9pPr>
          </a:lstStyle>
          <a:p>
            <a:pPr lvl="0"/>
            <a:r>
              <a:rPr lang="tr-TR"/>
              <a:t>Asıl metin stillerini düzenlemek için tıklatın</a:t>
            </a:r>
          </a:p>
        </p:txBody>
      </p:sp>
      <p:sp>
        <p:nvSpPr>
          <p:cNvPr id="4" name="3 İçerik Yer Tutucusu"/>
          <p:cNvSpPr>
            <a:spLocks noGrp="1"/>
          </p:cNvSpPr>
          <p:nvPr>
            <p:ph sz="half" idx="2"/>
          </p:nvPr>
        </p:nvSpPr>
        <p:spPr>
          <a:xfrm>
            <a:off x="457199" y="1631156"/>
            <a:ext cx="4040189" cy="2963466"/>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151336"/>
            <a:ext cx="4041776" cy="479821"/>
          </a:xfrm>
        </p:spPr>
        <p:txBody>
          <a:bodyPr anchor="b"/>
          <a:lstStyle>
            <a:lvl1pPr marL="0" indent="0">
              <a:buNone/>
              <a:defRPr sz="2000" b="1"/>
            </a:lvl1pPr>
            <a:lvl2pPr marL="377949" indent="0">
              <a:buNone/>
              <a:defRPr sz="1600" b="1"/>
            </a:lvl2pPr>
            <a:lvl3pPr marL="755898" indent="0">
              <a:buNone/>
              <a:defRPr sz="1500" b="1"/>
            </a:lvl3pPr>
            <a:lvl4pPr marL="1133847" indent="0">
              <a:buNone/>
              <a:defRPr sz="1300" b="1"/>
            </a:lvl4pPr>
            <a:lvl5pPr marL="1511796" indent="0">
              <a:buNone/>
              <a:defRPr sz="1300" b="1"/>
            </a:lvl5pPr>
            <a:lvl6pPr marL="1889746" indent="0">
              <a:buNone/>
              <a:defRPr sz="1300" b="1"/>
            </a:lvl6pPr>
            <a:lvl7pPr marL="2267695" indent="0">
              <a:buNone/>
              <a:defRPr sz="1300" b="1"/>
            </a:lvl7pPr>
            <a:lvl8pPr marL="2645644" indent="0">
              <a:buNone/>
              <a:defRPr sz="1300" b="1"/>
            </a:lvl8pPr>
            <a:lvl9pPr marL="3023593" indent="0">
              <a:buNone/>
              <a:defRPr sz="1300" b="1"/>
            </a:lvl9pPr>
          </a:lstStyle>
          <a:p>
            <a:pPr lvl="0"/>
            <a:r>
              <a:rPr lang="tr-TR"/>
              <a:t>Asıl metin stillerini düzenlemek için tıklatın</a:t>
            </a:r>
          </a:p>
        </p:txBody>
      </p:sp>
      <p:sp>
        <p:nvSpPr>
          <p:cNvPr id="6" name="5 İçerik Yer Tutucusu"/>
          <p:cNvSpPr>
            <a:spLocks noGrp="1"/>
          </p:cNvSpPr>
          <p:nvPr>
            <p:ph sz="quarter" idx="4"/>
          </p:nvPr>
        </p:nvSpPr>
        <p:spPr>
          <a:xfrm>
            <a:off x="4645025" y="1631156"/>
            <a:ext cx="4041776" cy="2963466"/>
          </a:xfrm>
        </p:spPr>
        <p:txBody>
          <a:bodyPr/>
          <a:lstStyle>
            <a:lvl1pPr>
              <a:defRPr sz="20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3E1522C3-6CD9-48A2-8D8E-462301F4CD8E}" type="datetime1">
              <a:rPr lang="tr-TR" smtClean="0"/>
              <a:pPr/>
              <a:t>3.03.2021</a:t>
            </a:fld>
            <a:endParaRPr lang="tr-TR"/>
          </a:p>
        </p:txBody>
      </p:sp>
      <p:sp>
        <p:nvSpPr>
          <p:cNvPr id="8" name="7 Altbilgi Yer Tutucusu"/>
          <p:cNvSpPr>
            <a:spLocks noGrp="1"/>
          </p:cNvSpPr>
          <p:nvPr>
            <p:ph type="ftr" sz="quarter" idx="11"/>
          </p:nvPr>
        </p:nvSpPr>
        <p:spPr/>
        <p:txBody>
          <a:bodyPr/>
          <a:lstStyle/>
          <a:p>
            <a:r>
              <a:rPr lang="tr-TR"/>
              <a:t>www.rehberlikservisim.com</a:t>
            </a:r>
          </a:p>
        </p:txBody>
      </p:sp>
      <p:sp>
        <p:nvSpPr>
          <p:cNvPr id="9" name="8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C418C7A5-D0C1-4AC5-A760-8AA94A24FE44}" type="datetime1">
              <a:rPr lang="tr-TR" smtClean="0"/>
              <a:pPr/>
              <a:t>3.03.2021</a:t>
            </a:fld>
            <a:endParaRPr lang="tr-TR"/>
          </a:p>
        </p:txBody>
      </p:sp>
      <p:sp>
        <p:nvSpPr>
          <p:cNvPr id="4" name="3 Altbilgi Yer Tutucusu"/>
          <p:cNvSpPr>
            <a:spLocks noGrp="1"/>
          </p:cNvSpPr>
          <p:nvPr>
            <p:ph type="ftr" sz="quarter" idx="11"/>
          </p:nvPr>
        </p:nvSpPr>
        <p:spPr/>
        <p:txBody>
          <a:bodyPr/>
          <a:lstStyle/>
          <a:p>
            <a:r>
              <a:rPr lang="tr-TR"/>
              <a:t>www.rehberlikservisim.com</a:t>
            </a:r>
          </a:p>
        </p:txBody>
      </p:sp>
      <p:sp>
        <p:nvSpPr>
          <p:cNvPr id="5" name="4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77186A9-2D81-43EE-BB04-B982941159DF}" type="datetime1">
              <a:rPr lang="tr-TR" smtClean="0"/>
              <a:pPr/>
              <a:t>3.03.2021</a:t>
            </a:fld>
            <a:endParaRPr lang="tr-TR"/>
          </a:p>
        </p:txBody>
      </p:sp>
      <p:sp>
        <p:nvSpPr>
          <p:cNvPr id="3" name="2 Altbilgi Yer Tutucusu"/>
          <p:cNvSpPr>
            <a:spLocks noGrp="1"/>
          </p:cNvSpPr>
          <p:nvPr>
            <p:ph type="ftr" sz="quarter" idx="11"/>
          </p:nvPr>
        </p:nvSpPr>
        <p:spPr/>
        <p:txBody>
          <a:bodyPr/>
          <a:lstStyle/>
          <a:p>
            <a:r>
              <a:rPr lang="tr-TR"/>
              <a:t>www.rehberlikservisim.com</a:t>
            </a:r>
          </a:p>
        </p:txBody>
      </p:sp>
      <p:sp>
        <p:nvSpPr>
          <p:cNvPr id="4" name="3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1" y="204788"/>
            <a:ext cx="3008313" cy="871537"/>
          </a:xfrm>
        </p:spPr>
        <p:txBody>
          <a:bodyPr anchor="b"/>
          <a:lstStyle>
            <a:lvl1pPr algn="l">
              <a:defRPr sz="1600" b="1"/>
            </a:lvl1pPr>
          </a:lstStyle>
          <a:p>
            <a:r>
              <a:rPr lang="tr-TR"/>
              <a:t>Asıl başlık stili için tıklatın</a:t>
            </a:r>
          </a:p>
        </p:txBody>
      </p:sp>
      <p:sp>
        <p:nvSpPr>
          <p:cNvPr id="3" name="2 İçerik Yer Tutucusu"/>
          <p:cNvSpPr>
            <a:spLocks noGrp="1"/>
          </p:cNvSpPr>
          <p:nvPr>
            <p:ph idx="1"/>
          </p:nvPr>
        </p:nvSpPr>
        <p:spPr>
          <a:xfrm>
            <a:off x="3575050" y="204788"/>
            <a:ext cx="5111749" cy="4389835"/>
          </a:xfrm>
        </p:spPr>
        <p:txBody>
          <a:bodyPr/>
          <a:lstStyle>
            <a:lvl1pPr>
              <a:defRPr sz="27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1" y="1076326"/>
            <a:ext cx="3008313" cy="3518298"/>
          </a:xfrm>
        </p:spPr>
        <p:txBody>
          <a:bodyPr/>
          <a:lstStyle>
            <a:lvl1pPr marL="0" indent="0">
              <a:buNone/>
              <a:defRPr sz="1200"/>
            </a:lvl1pPr>
            <a:lvl2pPr marL="377949" indent="0">
              <a:buNone/>
              <a:defRPr sz="1000"/>
            </a:lvl2pPr>
            <a:lvl3pPr marL="755898" indent="0">
              <a:buNone/>
              <a:defRPr sz="900"/>
            </a:lvl3pPr>
            <a:lvl4pPr marL="1133847" indent="0">
              <a:buNone/>
              <a:defRPr sz="800"/>
            </a:lvl4pPr>
            <a:lvl5pPr marL="1511796" indent="0">
              <a:buNone/>
              <a:defRPr sz="800"/>
            </a:lvl5pPr>
            <a:lvl6pPr marL="1889746" indent="0">
              <a:buNone/>
              <a:defRPr sz="800"/>
            </a:lvl6pPr>
            <a:lvl7pPr marL="2267695" indent="0">
              <a:buNone/>
              <a:defRPr sz="800"/>
            </a:lvl7pPr>
            <a:lvl8pPr marL="2645644" indent="0">
              <a:buNone/>
              <a:defRPr sz="800"/>
            </a:lvl8pPr>
            <a:lvl9pPr marL="3023593" indent="0">
              <a:buNone/>
              <a:defRPr sz="8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FAD00AAE-815B-4CF8-BD0F-2A593D5BADD4}"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9" y="3600451"/>
            <a:ext cx="5486400" cy="425054"/>
          </a:xfrm>
        </p:spPr>
        <p:txBody>
          <a:bodyPr anchor="b"/>
          <a:lstStyle>
            <a:lvl1pPr algn="l">
              <a:defRPr sz="1600" b="1"/>
            </a:lvl1pPr>
          </a:lstStyle>
          <a:p>
            <a:r>
              <a:rPr lang="tr-TR"/>
              <a:t>Asıl başlık stili için tıklatın</a:t>
            </a:r>
          </a:p>
        </p:txBody>
      </p:sp>
      <p:sp>
        <p:nvSpPr>
          <p:cNvPr id="3" name="2 Resim Yer Tutucusu"/>
          <p:cNvSpPr>
            <a:spLocks noGrp="1"/>
          </p:cNvSpPr>
          <p:nvPr>
            <p:ph type="pic" idx="1"/>
          </p:nvPr>
        </p:nvSpPr>
        <p:spPr>
          <a:xfrm>
            <a:off x="1792289" y="459582"/>
            <a:ext cx="5486400" cy="3086100"/>
          </a:xfrm>
        </p:spPr>
        <p:txBody>
          <a:bodyPr/>
          <a:lstStyle>
            <a:lvl1pPr marL="0" indent="0">
              <a:buNone/>
              <a:defRPr sz="2700"/>
            </a:lvl1pPr>
            <a:lvl2pPr marL="377949" indent="0">
              <a:buNone/>
              <a:defRPr sz="2300"/>
            </a:lvl2pPr>
            <a:lvl3pPr marL="755898" indent="0">
              <a:buNone/>
              <a:defRPr sz="2000"/>
            </a:lvl3pPr>
            <a:lvl4pPr marL="1133847" indent="0">
              <a:buNone/>
              <a:defRPr sz="1600"/>
            </a:lvl4pPr>
            <a:lvl5pPr marL="1511796" indent="0">
              <a:buNone/>
              <a:defRPr sz="1600"/>
            </a:lvl5pPr>
            <a:lvl6pPr marL="1889746" indent="0">
              <a:buNone/>
              <a:defRPr sz="1600"/>
            </a:lvl6pPr>
            <a:lvl7pPr marL="2267695" indent="0">
              <a:buNone/>
              <a:defRPr sz="1600"/>
            </a:lvl7pPr>
            <a:lvl8pPr marL="2645644" indent="0">
              <a:buNone/>
              <a:defRPr sz="1600"/>
            </a:lvl8pPr>
            <a:lvl9pPr marL="3023593" indent="0">
              <a:buNone/>
              <a:defRPr sz="1600"/>
            </a:lvl9pPr>
          </a:lstStyle>
          <a:p>
            <a:endParaRPr lang="tr-TR"/>
          </a:p>
        </p:txBody>
      </p:sp>
      <p:sp>
        <p:nvSpPr>
          <p:cNvPr id="4" name="3 Metin Yer Tutucusu"/>
          <p:cNvSpPr>
            <a:spLocks noGrp="1"/>
          </p:cNvSpPr>
          <p:nvPr>
            <p:ph type="body" sz="half" idx="2"/>
          </p:nvPr>
        </p:nvSpPr>
        <p:spPr>
          <a:xfrm>
            <a:off x="1792289" y="4025503"/>
            <a:ext cx="5486400" cy="603647"/>
          </a:xfrm>
        </p:spPr>
        <p:txBody>
          <a:bodyPr/>
          <a:lstStyle>
            <a:lvl1pPr marL="0" indent="0">
              <a:buNone/>
              <a:defRPr sz="1200"/>
            </a:lvl1pPr>
            <a:lvl2pPr marL="377949" indent="0">
              <a:buNone/>
              <a:defRPr sz="1000"/>
            </a:lvl2pPr>
            <a:lvl3pPr marL="755898" indent="0">
              <a:buNone/>
              <a:defRPr sz="900"/>
            </a:lvl3pPr>
            <a:lvl4pPr marL="1133847" indent="0">
              <a:buNone/>
              <a:defRPr sz="800"/>
            </a:lvl4pPr>
            <a:lvl5pPr marL="1511796" indent="0">
              <a:buNone/>
              <a:defRPr sz="800"/>
            </a:lvl5pPr>
            <a:lvl6pPr marL="1889746" indent="0">
              <a:buNone/>
              <a:defRPr sz="800"/>
            </a:lvl6pPr>
            <a:lvl7pPr marL="2267695" indent="0">
              <a:buNone/>
              <a:defRPr sz="800"/>
            </a:lvl7pPr>
            <a:lvl8pPr marL="2645644" indent="0">
              <a:buNone/>
              <a:defRPr sz="800"/>
            </a:lvl8pPr>
            <a:lvl9pPr marL="3023593" indent="0">
              <a:buNone/>
              <a:defRPr sz="8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00616910-9177-4660-A0D4-D703D298B31E}" type="datetime1">
              <a:rPr lang="tr-TR" smtClean="0"/>
              <a:pPr/>
              <a:t>3.03.2021</a:t>
            </a:fld>
            <a:endParaRPr lang="tr-TR"/>
          </a:p>
        </p:txBody>
      </p:sp>
      <p:sp>
        <p:nvSpPr>
          <p:cNvPr id="6" name="5 Altbilgi Yer Tutucusu"/>
          <p:cNvSpPr>
            <a:spLocks noGrp="1"/>
          </p:cNvSpPr>
          <p:nvPr>
            <p:ph type="ftr" sz="quarter" idx="11"/>
          </p:nvPr>
        </p:nvSpPr>
        <p:spPr/>
        <p:txBody>
          <a:bodyPr/>
          <a:lstStyle/>
          <a:p>
            <a:r>
              <a:rPr lang="tr-TR"/>
              <a:t>www.rehberlikservisim.com</a:t>
            </a:r>
          </a:p>
        </p:txBody>
      </p:sp>
      <p:sp>
        <p:nvSpPr>
          <p:cNvPr id="7" name="6 Slayt Numarası Yer Tutucusu"/>
          <p:cNvSpPr>
            <a:spLocks noGrp="1"/>
          </p:cNvSpPr>
          <p:nvPr>
            <p:ph type="sldNum" sz="quarter" idx="12"/>
          </p:nvPr>
        </p:nvSpPr>
        <p:spPr/>
        <p:txBody>
          <a:bodyPr/>
          <a:lstStyle/>
          <a:p>
            <a:fld id="{25D1C0A2-230C-4A80-A52E-90CBB2B6A4B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1" y="205979"/>
            <a:ext cx="8229600" cy="857250"/>
          </a:xfrm>
          <a:prstGeom prst="rect">
            <a:avLst/>
          </a:prstGeom>
        </p:spPr>
        <p:txBody>
          <a:bodyPr vert="horz" lIns="75590" tIns="37795" rIns="75590" bIns="37795" rtlCol="0" anchor="ctr">
            <a:normAutofit/>
          </a:bodyPr>
          <a:lstStyle/>
          <a:p>
            <a:r>
              <a:rPr lang="tr-TR"/>
              <a:t>Asıl başlık stili için tıklatın</a:t>
            </a:r>
          </a:p>
        </p:txBody>
      </p:sp>
      <p:sp>
        <p:nvSpPr>
          <p:cNvPr id="3" name="2 Metin Yer Tutucusu"/>
          <p:cNvSpPr>
            <a:spLocks noGrp="1"/>
          </p:cNvSpPr>
          <p:nvPr>
            <p:ph type="body" idx="1"/>
          </p:nvPr>
        </p:nvSpPr>
        <p:spPr>
          <a:xfrm>
            <a:off x="457201" y="1200151"/>
            <a:ext cx="8229600" cy="3394472"/>
          </a:xfrm>
          <a:prstGeom prst="rect">
            <a:avLst/>
          </a:prstGeom>
        </p:spPr>
        <p:txBody>
          <a:bodyPr vert="horz" lIns="75590" tIns="37795" rIns="75590" bIns="37795"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1" y="4767264"/>
            <a:ext cx="2133600" cy="273844"/>
          </a:xfrm>
          <a:prstGeom prst="rect">
            <a:avLst/>
          </a:prstGeom>
        </p:spPr>
        <p:txBody>
          <a:bodyPr vert="horz" lIns="75590" tIns="37795" rIns="75590" bIns="37795" rtlCol="0" anchor="ctr"/>
          <a:lstStyle>
            <a:lvl1pPr algn="l">
              <a:defRPr sz="1000">
                <a:solidFill>
                  <a:schemeClr val="tx1">
                    <a:tint val="75000"/>
                  </a:schemeClr>
                </a:solidFill>
              </a:defRPr>
            </a:lvl1pPr>
          </a:lstStyle>
          <a:p>
            <a:fld id="{126BED5C-BCEF-48F9-9BF6-409E0AF37F03}" type="datetime1">
              <a:rPr lang="tr-TR" smtClean="0"/>
              <a:pPr/>
              <a:t>3.03.2021</a:t>
            </a:fld>
            <a:endParaRPr lang="tr-TR"/>
          </a:p>
        </p:txBody>
      </p:sp>
      <p:sp>
        <p:nvSpPr>
          <p:cNvPr id="5" name="4 Altbilgi Yer Tutucusu"/>
          <p:cNvSpPr>
            <a:spLocks noGrp="1"/>
          </p:cNvSpPr>
          <p:nvPr>
            <p:ph type="ftr" sz="quarter" idx="3"/>
          </p:nvPr>
        </p:nvSpPr>
        <p:spPr>
          <a:xfrm>
            <a:off x="3124202" y="4767264"/>
            <a:ext cx="2895600" cy="273844"/>
          </a:xfrm>
          <a:prstGeom prst="rect">
            <a:avLst/>
          </a:prstGeom>
        </p:spPr>
        <p:txBody>
          <a:bodyPr vert="horz" lIns="75590" tIns="37795" rIns="75590" bIns="37795" rtlCol="0" anchor="ctr"/>
          <a:lstStyle>
            <a:lvl1pPr algn="ctr">
              <a:defRPr sz="1000">
                <a:solidFill>
                  <a:schemeClr val="tx1">
                    <a:tint val="75000"/>
                  </a:schemeClr>
                </a:solidFill>
              </a:defRPr>
            </a:lvl1pPr>
          </a:lstStyle>
          <a:p>
            <a:r>
              <a:rPr lang="tr-TR"/>
              <a:t>www.rehberlikservisim.com</a:t>
            </a:r>
          </a:p>
        </p:txBody>
      </p:sp>
      <p:sp>
        <p:nvSpPr>
          <p:cNvPr id="6" name="5 Slayt Numarası Yer Tutucusu"/>
          <p:cNvSpPr>
            <a:spLocks noGrp="1"/>
          </p:cNvSpPr>
          <p:nvPr>
            <p:ph type="sldNum" sz="quarter" idx="4"/>
          </p:nvPr>
        </p:nvSpPr>
        <p:spPr>
          <a:xfrm>
            <a:off x="6553201" y="4767264"/>
            <a:ext cx="2133600" cy="273844"/>
          </a:xfrm>
          <a:prstGeom prst="rect">
            <a:avLst/>
          </a:prstGeom>
        </p:spPr>
        <p:txBody>
          <a:bodyPr vert="horz" lIns="75590" tIns="37795" rIns="75590" bIns="37795" rtlCol="0" anchor="ctr"/>
          <a:lstStyle>
            <a:lvl1pPr algn="r">
              <a:defRPr sz="1000">
                <a:solidFill>
                  <a:schemeClr val="tx1">
                    <a:tint val="75000"/>
                  </a:schemeClr>
                </a:solidFill>
              </a:defRPr>
            </a:lvl1pPr>
          </a:lstStyle>
          <a:p>
            <a:fld id="{25D1C0A2-230C-4A80-A52E-90CBB2B6A4B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55898" rtl="0" eaLnBrk="1" latinLnBrk="0" hangingPunct="1">
        <a:spcBef>
          <a:spcPct val="0"/>
        </a:spcBef>
        <a:buNone/>
        <a:defRPr sz="3600" kern="1200">
          <a:solidFill>
            <a:schemeClr val="tx1"/>
          </a:solidFill>
          <a:latin typeface="+mj-lt"/>
          <a:ea typeface="+mj-ea"/>
          <a:cs typeface="+mj-cs"/>
        </a:defRPr>
      </a:lvl1pPr>
    </p:titleStyle>
    <p:bodyStyle>
      <a:lvl1pPr marL="283462" indent="-283462" algn="l" defTabSz="755898"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14167" indent="-236218" algn="l" defTabSz="755898"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44873" indent="-188974" algn="l" defTabSz="755898"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22822"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700771"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78720"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456669"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834619"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212568" indent="-188974" algn="l" defTabSz="755898"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55898" rtl="0" eaLnBrk="1" latinLnBrk="0" hangingPunct="1">
        <a:defRPr sz="1500" kern="1200">
          <a:solidFill>
            <a:schemeClr val="tx1"/>
          </a:solidFill>
          <a:latin typeface="+mn-lt"/>
          <a:ea typeface="+mn-ea"/>
          <a:cs typeface="+mn-cs"/>
        </a:defRPr>
      </a:lvl1pPr>
      <a:lvl2pPr marL="377949" algn="l" defTabSz="755898" rtl="0" eaLnBrk="1" latinLnBrk="0" hangingPunct="1">
        <a:defRPr sz="1500" kern="1200">
          <a:solidFill>
            <a:schemeClr val="tx1"/>
          </a:solidFill>
          <a:latin typeface="+mn-lt"/>
          <a:ea typeface="+mn-ea"/>
          <a:cs typeface="+mn-cs"/>
        </a:defRPr>
      </a:lvl2pPr>
      <a:lvl3pPr marL="755898" algn="l" defTabSz="755898" rtl="0" eaLnBrk="1" latinLnBrk="0" hangingPunct="1">
        <a:defRPr sz="1500" kern="1200">
          <a:solidFill>
            <a:schemeClr val="tx1"/>
          </a:solidFill>
          <a:latin typeface="+mn-lt"/>
          <a:ea typeface="+mn-ea"/>
          <a:cs typeface="+mn-cs"/>
        </a:defRPr>
      </a:lvl3pPr>
      <a:lvl4pPr marL="1133847" algn="l" defTabSz="755898" rtl="0" eaLnBrk="1" latinLnBrk="0" hangingPunct="1">
        <a:defRPr sz="1500" kern="1200">
          <a:solidFill>
            <a:schemeClr val="tx1"/>
          </a:solidFill>
          <a:latin typeface="+mn-lt"/>
          <a:ea typeface="+mn-ea"/>
          <a:cs typeface="+mn-cs"/>
        </a:defRPr>
      </a:lvl4pPr>
      <a:lvl5pPr marL="1511796" algn="l" defTabSz="755898" rtl="0" eaLnBrk="1" latinLnBrk="0" hangingPunct="1">
        <a:defRPr sz="1500" kern="1200">
          <a:solidFill>
            <a:schemeClr val="tx1"/>
          </a:solidFill>
          <a:latin typeface="+mn-lt"/>
          <a:ea typeface="+mn-ea"/>
          <a:cs typeface="+mn-cs"/>
        </a:defRPr>
      </a:lvl5pPr>
      <a:lvl6pPr marL="1889746" algn="l" defTabSz="755898" rtl="0" eaLnBrk="1" latinLnBrk="0" hangingPunct="1">
        <a:defRPr sz="1500" kern="1200">
          <a:solidFill>
            <a:schemeClr val="tx1"/>
          </a:solidFill>
          <a:latin typeface="+mn-lt"/>
          <a:ea typeface="+mn-ea"/>
          <a:cs typeface="+mn-cs"/>
        </a:defRPr>
      </a:lvl6pPr>
      <a:lvl7pPr marL="2267695" algn="l" defTabSz="755898" rtl="0" eaLnBrk="1" latinLnBrk="0" hangingPunct="1">
        <a:defRPr sz="1500" kern="1200">
          <a:solidFill>
            <a:schemeClr val="tx1"/>
          </a:solidFill>
          <a:latin typeface="+mn-lt"/>
          <a:ea typeface="+mn-ea"/>
          <a:cs typeface="+mn-cs"/>
        </a:defRPr>
      </a:lvl7pPr>
      <a:lvl8pPr marL="2645644" algn="l" defTabSz="755898" rtl="0" eaLnBrk="1" latinLnBrk="0" hangingPunct="1">
        <a:defRPr sz="1500" kern="1200">
          <a:solidFill>
            <a:schemeClr val="tx1"/>
          </a:solidFill>
          <a:latin typeface="+mn-lt"/>
          <a:ea typeface="+mn-ea"/>
          <a:cs typeface="+mn-cs"/>
        </a:defRPr>
      </a:lvl8pPr>
      <a:lvl9pPr marL="3023593" algn="l" defTabSz="755898"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ünyanın En Stresli 10 Mesleği"/>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827584" y="187357"/>
            <a:ext cx="7704856" cy="382654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Metin kutusu 1"/>
          <p:cNvSpPr txBox="1"/>
          <p:nvPr/>
        </p:nvSpPr>
        <p:spPr>
          <a:xfrm>
            <a:off x="179512" y="3867894"/>
            <a:ext cx="8856984"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tr-TR" sz="4000" b="1" dirty="0" smtClean="0">
                <a:ln w="22225">
                  <a:solidFill>
                    <a:schemeClr val="accent2"/>
                  </a:solidFill>
                  <a:prstDash val="solid"/>
                </a:ln>
                <a:solidFill>
                  <a:schemeClr val="accent2">
                    <a:lumMod val="40000"/>
                    <a:lumOff val="60000"/>
                  </a:schemeClr>
                </a:solidFill>
              </a:rPr>
              <a:t>MESLEKLERİ </a:t>
            </a:r>
            <a:r>
              <a:rPr lang="tr-TR" sz="4000" b="1" dirty="0" smtClean="0">
                <a:ln w="22225">
                  <a:solidFill>
                    <a:schemeClr val="accent2"/>
                  </a:solidFill>
                  <a:prstDash val="solid"/>
                </a:ln>
                <a:solidFill>
                  <a:schemeClr val="accent2">
                    <a:lumMod val="40000"/>
                    <a:lumOff val="60000"/>
                  </a:schemeClr>
                </a:solidFill>
              </a:rPr>
              <a:t>TANIYALIM</a:t>
            </a:r>
          </a:p>
          <a:p>
            <a:pPr algn="ctr"/>
            <a:r>
              <a:rPr lang="tr-TR" sz="4000" b="1" dirty="0" smtClean="0">
                <a:ln w="22225">
                  <a:solidFill>
                    <a:schemeClr val="accent2"/>
                  </a:solidFill>
                  <a:prstDash val="solid"/>
                </a:ln>
                <a:solidFill>
                  <a:schemeClr val="accent2">
                    <a:lumMod val="40000"/>
                    <a:lumOff val="60000"/>
                  </a:schemeClr>
                </a:solidFill>
              </a:rPr>
              <a:t>2</a:t>
            </a:r>
            <a:endParaRPr lang="tr-TR" sz="4000" b="1" dirty="0">
              <a:ln w="22225">
                <a:solidFill>
                  <a:schemeClr val="accent2"/>
                </a:solidFill>
                <a:prstDash val="solid"/>
              </a:ln>
              <a:solidFill>
                <a:schemeClr val="accent2">
                  <a:lumMod val="40000"/>
                  <a:lumOff val="60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HEMŞİRELİK</a:t>
            </a:r>
            <a:endParaRPr lang="id-ID" dirty="0"/>
          </a:p>
        </p:txBody>
      </p:sp>
      <p:grpSp>
        <p:nvGrpSpPr>
          <p:cNvPr id="3" name="Group 27"/>
          <p:cNvGrpSpPr/>
          <p:nvPr/>
        </p:nvGrpSpPr>
        <p:grpSpPr>
          <a:xfrm>
            <a:off x="107504" y="774247"/>
            <a:ext cx="4968552" cy="4101741"/>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00" dirty="0">
                  <a:solidFill>
                    <a:schemeClr val="tx1">
                      <a:lumMod val="95000"/>
                      <a:lumOff val="5000"/>
                    </a:schemeClr>
                  </a:solidFill>
                </a:endParaRPr>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Mezunların Kazandıkları Unvan ve Yaptıkları İşler</a:t>
                </a:r>
                <a:r>
                  <a:rPr lang="tr-TR" sz="18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a:t>
                </a:r>
              </a:p>
              <a:p>
                <a:pPr algn="just"/>
                <a:r>
                  <a:rPr lang="tr-TR" sz="1400" dirty="0">
                    <a:solidFill>
                      <a:schemeClr val="tx1">
                        <a:lumMod val="95000"/>
                        <a:lumOff val="5000"/>
                      </a:schemeClr>
                    </a:solidFill>
                  </a:rPr>
                  <a:t> </a:t>
                </a:r>
                <a:r>
                  <a:rPr lang="tr-TR" sz="1600" dirty="0">
                    <a:solidFill>
                      <a:schemeClr val="tx1">
                        <a:lumMod val="95000"/>
                        <a:lumOff val="5000"/>
                      </a:schemeClr>
                    </a:solidFill>
                  </a:rPr>
                  <a:t>Hemşirelik eğitimi, lisans düzeyinde 4 yılda verilmektedir. Hasta için öngörülen tedavileri uygular, takip eder, hastayı gözler, yazılı rapor tutar. Hemşire ayrıca, polikliniklerde hastanın muayene ve teşhis işlemlerine yardımcı olur, hastaya açıklayıcı bilgi verir, ameliyathanede, fiziksel ortamı hazırlar, ameliyat ekibine yardımcı olur, ayılma odasında hastanın ameliyat sonrası ön bakımını yapar. Koruyucu sağlık hizmetleri alanında hemşire, ana-çocuk sağlığı ve aile planlaması hizmetlerinin yürütülmesi, sağlık eğitiminin verilmesi, bulaşıcı hastalıklardan korunma ve istatistiksel bilgilerin toplanması ve değerlendirilmesinde görev alır.</a:t>
                </a:r>
                <a:endParaRPr lang="id-ID" sz="1600" dirty="0">
                  <a:solidFill>
                    <a:schemeClr val="tx1">
                      <a:lumMod val="95000"/>
                      <a:lumOff val="5000"/>
                    </a:schemeClr>
                  </a:solidFill>
                </a:endParaRPr>
              </a:p>
            </p:txBody>
          </p:sp>
        </p:grpSp>
        <p:sp>
          <p:nvSpPr>
            <p:cNvPr id="15" name="TextBox 14"/>
            <p:cNvSpPr txBox="1"/>
            <p:nvPr/>
          </p:nvSpPr>
          <p:spPr>
            <a:xfrm>
              <a:off x="6618950" y="2248947"/>
              <a:ext cx="535859" cy="108872"/>
            </a:xfrm>
            <a:prstGeom prst="roundRect">
              <a:avLst/>
            </a:prstGeom>
            <a:noFill/>
          </p:spPr>
          <p:txBody>
            <a:bodyPr wrap="square" rtlCol="0">
              <a:spAutoFit/>
            </a:bodyPr>
            <a:lstStyle/>
            <a:p>
              <a:pPr algn="ctr"/>
              <a:endParaRPr lang="id-ID" sz="1100" b="1" dirty="0">
                <a:solidFill>
                  <a:schemeClr val="tx1">
                    <a:lumMod val="95000"/>
                    <a:lumOff val="5000"/>
                  </a:schemeClr>
                </a:solidFill>
              </a:endParaRPr>
            </a:p>
          </p:txBody>
        </p:sp>
      </p:grpSp>
      <p:grpSp>
        <p:nvGrpSpPr>
          <p:cNvPr id="5" name="Group 23"/>
          <p:cNvGrpSpPr/>
          <p:nvPr/>
        </p:nvGrpSpPr>
        <p:grpSpPr>
          <a:xfrm>
            <a:off x="5436096" y="627534"/>
            <a:ext cx="3563888"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solidFill>
                  <a:schemeClr val="tx1">
                    <a:lumMod val="85000"/>
                    <a:lumOff val="15000"/>
                  </a:schemeClr>
                </a:solidFill>
              </a:endParaRPr>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Çalışma Alanları</a:t>
              </a:r>
              <a:r>
                <a:rPr lang="tr-TR" sz="18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a:t>
              </a:r>
              <a:r>
                <a:rPr lang="tr-TR" sz="1600" dirty="0">
                  <a:solidFill>
                    <a:schemeClr val="tx1">
                      <a:lumMod val="95000"/>
                      <a:lumOff val="5000"/>
                    </a:schemeClr>
                  </a:solidFill>
                </a:rPr>
                <a:t> Hemşireler, Özel ve Devlet Hastaneleri, Sağlık Ocakları, Dispanser, Tıp Merkezi, AÇSAP(Ana çocuk sağlığı ve aile planlaması merkezi), Kreşler, Toplum Sağlığı Merkezi,Diş Hastaneleri, Huzur Evleri, Acil Sağlık Hizmetleri İstasyonu gibi tüm sağlık kurum ve kuruluşlarında görev alırlar.</a:t>
              </a:r>
              <a:endParaRPr lang="id-ID" sz="1600" dirty="0">
                <a:solidFill>
                  <a:schemeClr val="tx1">
                    <a:lumMod val="95000"/>
                    <a:lumOff val="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PSİKOLOJİ</a:t>
            </a:r>
            <a:endParaRPr lang="id-ID" dirty="0"/>
          </a:p>
        </p:txBody>
      </p:sp>
      <p:sp>
        <p:nvSpPr>
          <p:cNvPr id="35" name="34 Oval"/>
          <p:cNvSpPr/>
          <p:nvPr/>
        </p:nvSpPr>
        <p:spPr>
          <a:xfrm>
            <a:off x="-10433"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4" name="22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156.239</a:t>
              </a:r>
              <a:endParaRPr lang="tr-TR" sz="2500" b="1" dirty="0">
                <a:solidFill>
                  <a:srgbClr val="FF9900"/>
                </a:solidFill>
              </a:endParaRPr>
            </a:p>
          </p:txBody>
        </p:sp>
      </p:grpSp>
      <p:grpSp>
        <p:nvGrpSpPr>
          <p:cNvPr id="5" name="26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a:solidFill>
                    <a:schemeClr val="accent1">
                      <a:lumMod val="75000"/>
                    </a:schemeClr>
                  </a:solidFill>
                </a:rPr>
                <a:t>*</a:t>
              </a:r>
              <a:r>
                <a:rPr lang="tr-TR" sz="2800" b="1" dirty="0" smtClean="0">
                  <a:solidFill>
                    <a:schemeClr val="accent1">
                      <a:lumMod val="75000"/>
                    </a:schemeClr>
                  </a:solidFill>
                </a:rPr>
                <a:t>341,11</a:t>
              </a:r>
              <a:endParaRPr lang="tr-TR" sz="2800" dirty="0">
                <a:solidFill>
                  <a:schemeClr val="accent1">
                    <a:lumMod val="75000"/>
                  </a:schemeClr>
                </a:solidFill>
              </a:endParaRPr>
            </a:p>
          </p:txBody>
        </p:sp>
      </p:grpSp>
      <p:grpSp>
        <p:nvGrpSpPr>
          <p:cNvPr id="6" name="23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EA</a:t>
              </a:r>
            </a:p>
          </p:txBody>
        </p:sp>
      </p:grpSp>
      <p:sp>
        <p:nvSpPr>
          <p:cNvPr id="38" name="37 Metin kutusu"/>
          <p:cNvSpPr txBox="1"/>
          <p:nvPr/>
        </p:nvSpPr>
        <p:spPr>
          <a:xfrm>
            <a:off x="6228184" y="904677"/>
            <a:ext cx="2827631" cy="318480"/>
          </a:xfrm>
          <a:prstGeom prst="rect">
            <a:avLst/>
          </a:prstGeom>
          <a:noFill/>
        </p:spPr>
        <p:txBody>
          <a:bodyPr wrap="square" lIns="71561" tIns="35780" rIns="71561" bIns="35780" rtlCol="0">
            <a:spAutoFit/>
          </a:bodyPr>
          <a:lstStyle/>
          <a:p>
            <a:r>
              <a:rPr lang="tr-TR" sz="1600" b="1" dirty="0" smtClean="0">
                <a:solidFill>
                  <a:schemeClr val="accent1">
                    <a:lumMod val="75000"/>
                  </a:schemeClr>
                </a:solidFill>
              </a:rPr>
              <a:t>*Tunceli Munzur Üniversitesi   </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5"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5"/>
                                        </p:tgtEl>
                                      </p:cBhvr>
                                    </p:animEffect>
                                  </p:childTnLst>
                                </p:cTn>
                              </p:par>
                            </p:childTnLst>
                          </p:cTn>
                        </p:par>
                        <p:par>
                          <p:cTn id="28" fill="hold">
                            <p:stCondLst>
                              <p:cond delay="1750"/>
                            </p:stCondLst>
                            <p:childTnLst>
                              <p:par>
                                <p:cTn id="29" presetID="51"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770" decel="100000"/>
                                        <p:tgtEl>
                                          <p:spTgt spid="38"/>
                                        </p:tgtEl>
                                      </p:cBhvr>
                                    </p:animEffect>
                                    <p:animScale>
                                      <p:cBhvr>
                                        <p:cTn id="32" dur="770" decel="100000"/>
                                        <p:tgtEl>
                                          <p:spTgt spid="38"/>
                                        </p:tgtEl>
                                      </p:cBhvr>
                                      <p:from x="10000" y="10000"/>
                                      <p:to x="200000" y="450000"/>
                                    </p:animScale>
                                    <p:animScale>
                                      <p:cBhvr>
                                        <p:cTn id="33" dur="1230" accel="100000" fill="hold">
                                          <p:stCondLst>
                                            <p:cond delay="770"/>
                                          </p:stCondLst>
                                        </p:cTn>
                                        <p:tgtEl>
                                          <p:spTgt spid="38"/>
                                        </p:tgtEl>
                                      </p:cBhvr>
                                      <p:from x="200000" y="450000"/>
                                      <p:to x="100000" y="100000"/>
                                    </p:animScale>
                                    <p:set>
                                      <p:cBhvr>
                                        <p:cTn id="34" dur="770" fill="hold"/>
                                        <p:tgtEl>
                                          <p:spTgt spid="38"/>
                                        </p:tgtEl>
                                        <p:attrNameLst>
                                          <p:attrName>ppt_x</p:attrName>
                                        </p:attrNameLst>
                                      </p:cBhvr>
                                      <p:to>
                                        <p:strVal val="(0.5)"/>
                                      </p:to>
                                    </p:set>
                                    <p:anim from="(0.5)" to="(#ppt_x)" calcmode="lin" valueType="num">
                                      <p:cBhvr>
                                        <p:cTn id="35" dur="1230" accel="100000" fill="hold">
                                          <p:stCondLst>
                                            <p:cond delay="770"/>
                                          </p:stCondLst>
                                        </p:cTn>
                                        <p:tgtEl>
                                          <p:spTgt spid="38"/>
                                        </p:tgtEl>
                                        <p:attrNameLst>
                                          <p:attrName>ppt_x</p:attrName>
                                        </p:attrNameLst>
                                      </p:cBhvr>
                                    </p:anim>
                                    <p:set>
                                      <p:cBhvr>
                                        <p:cTn id="36" dur="770" fill="hold"/>
                                        <p:tgtEl>
                                          <p:spTgt spid="38"/>
                                        </p:tgtEl>
                                        <p:attrNameLst>
                                          <p:attrName>ppt_y</p:attrName>
                                        </p:attrNameLst>
                                      </p:cBhvr>
                                      <p:to>
                                        <p:strVal val="(#ppt_y+0.4)"/>
                                      </p:to>
                                    </p:set>
                                    <p:anim from="(#ppt_y+0.4)" to="(#ppt_y)" calcmode="lin" valueType="num">
                                      <p:cBhvr>
                                        <p:cTn id="37" dur="1230" accel="100000" fill="hold">
                                          <p:stCondLst>
                                            <p:cond delay="770"/>
                                          </p:stCondLst>
                                        </p:cTn>
                                        <p:tgtEl>
                                          <p:spTgt spid="38"/>
                                        </p:tgtEl>
                                        <p:attrNameLst>
                                          <p:attrName>ppt_y</p:attrName>
                                        </p:attrNameLst>
                                      </p:cBhvr>
                                    </p:anim>
                                  </p:childTnLst>
                                </p:cTn>
                              </p:par>
                            </p:childTnLst>
                          </p:cTn>
                        </p:par>
                        <p:par>
                          <p:cTn id="38" fill="hold">
                            <p:stCondLst>
                              <p:cond delay="3750"/>
                            </p:stCondLst>
                            <p:childTnLst>
                              <p:par>
                                <p:cTn id="39" presetID="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ppt_x"/>
                                          </p:val>
                                        </p:tav>
                                        <p:tav tm="100000">
                                          <p:val>
                                            <p:strVal val="#ppt_x"/>
                                          </p:val>
                                        </p:tav>
                                      </p:tavLst>
                                    </p:anim>
                                    <p:anim calcmode="lin" valueType="num">
                                      <p:cBhvr additive="base">
                                        <p:cTn id="42" dur="1000" fill="hold"/>
                                        <p:tgtEl>
                                          <p:spTgt spid="5"/>
                                        </p:tgtEl>
                                        <p:attrNameLst>
                                          <p:attrName>ppt_y</p:attrName>
                                        </p:attrNameLst>
                                      </p:cBhvr>
                                      <p:tavLst>
                                        <p:tav tm="0">
                                          <p:val>
                                            <p:strVal val="1+#ppt_h/2"/>
                                          </p:val>
                                        </p:tav>
                                        <p:tav tm="100000">
                                          <p:val>
                                            <p:strVal val="#ppt_y"/>
                                          </p:val>
                                        </p:tav>
                                      </p:tavLst>
                                    </p:anim>
                                  </p:childTnLst>
                                </p:cTn>
                              </p:par>
                            </p:childTnLst>
                          </p:cTn>
                        </p:par>
                        <p:par>
                          <p:cTn id="43" fill="hold">
                            <p:stCondLst>
                              <p:cond delay="4750"/>
                            </p:stCondLst>
                            <p:childTnLst>
                              <p:par>
                                <p:cTn id="44" presetID="2" presetClass="entr" presetSubtype="2"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1000" fill="hold"/>
                                        <p:tgtEl>
                                          <p:spTgt spid="6"/>
                                        </p:tgtEl>
                                        <p:attrNameLst>
                                          <p:attrName>ppt_x</p:attrName>
                                        </p:attrNameLst>
                                      </p:cBhvr>
                                      <p:tavLst>
                                        <p:tav tm="0">
                                          <p:val>
                                            <p:strVal val="1+#ppt_w/2"/>
                                          </p:val>
                                        </p:tav>
                                        <p:tav tm="100000">
                                          <p:val>
                                            <p:strVal val="#ppt_x"/>
                                          </p:val>
                                        </p:tav>
                                      </p:tavLst>
                                    </p:anim>
                                    <p:anim calcmode="lin" valueType="num">
                                      <p:cBhvr additive="base">
                                        <p:cTn id="47" dur="1000" fill="hold"/>
                                        <p:tgtEl>
                                          <p:spTgt spid="6"/>
                                        </p:tgtEl>
                                        <p:attrNameLst>
                                          <p:attrName>ppt_y</p:attrName>
                                        </p:attrNameLst>
                                      </p:cBhvr>
                                      <p:tavLst>
                                        <p:tav tm="0">
                                          <p:val>
                                            <p:strVal val="#ppt_y"/>
                                          </p:val>
                                        </p:tav>
                                        <p:tav tm="100000">
                                          <p:val>
                                            <p:strVal val="#ppt_y"/>
                                          </p:val>
                                        </p:tav>
                                      </p:tavLst>
                                    </p:anim>
                                  </p:childTnLst>
                                </p:cTn>
                              </p:par>
                            </p:childTnLst>
                          </p:cTn>
                        </p:par>
                        <p:par>
                          <p:cTn id="48" fill="hold">
                            <p:stCondLst>
                              <p:cond delay="5750"/>
                            </p:stCondLst>
                            <p:childTnLst>
                              <p:par>
                                <p:cTn id="49" presetID="2" presetClass="entr" presetSubtype="8"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1000" fill="hold"/>
                                        <p:tgtEl>
                                          <p:spTgt spid="4"/>
                                        </p:tgtEl>
                                        <p:attrNameLst>
                                          <p:attrName>ppt_x</p:attrName>
                                        </p:attrNameLst>
                                      </p:cBhvr>
                                      <p:tavLst>
                                        <p:tav tm="0">
                                          <p:val>
                                            <p:strVal val="0-#ppt_w/2"/>
                                          </p:val>
                                        </p:tav>
                                        <p:tav tm="100000">
                                          <p:val>
                                            <p:strVal val="#ppt_x"/>
                                          </p:val>
                                        </p:tav>
                                      </p:tavLst>
                                    </p:anim>
                                    <p:anim calcmode="lin" valueType="num">
                                      <p:cBhvr additive="base">
                                        <p:cTn id="5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9" grpId="0" animBg="1"/>
      <p:bldP spid="50" grpId="0" animBg="1"/>
      <p:bldP spid="51"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PSİKOLOJİ</a:t>
            </a:r>
            <a:endParaRPr lang="id-ID" sz="2800" dirty="0"/>
          </a:p>
        </p:txBody>
      </p:sp>
      <p:grpSp>
        <p:nvGrpSpPr>
          <p:cNvPr id="3" name="Group 18"/>
          <p:cNvGrpSpPr/>
          <p:nvPr/>
        </p:nvGrpSpPr>
        <p:grpSpPr>
          <a:xfrm>
            <a:off x="179512" y="555526"/>
            <a:ext cx="8856984" cy="1152128"/>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8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8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r>
                <a:rPr lang="tr-TR" sz="1800" dirty="0">
                  <a:solidFill>
                    <a:schemeClr val="tx1">
                      <a:lumMod val="85000"/>
                      <a:lumOff val="15000"/>
                    </a:schemeClr>
                  </a:solidFill>
                </a:rPr>
                <a:t> Psikoloji bölümü, insan davranışlarının gözlem ve deney yöntemlerini kullanarak bilimsel bir biçimde incelenmesi ve nedenlerinin ortaya çıkarılması konularında eğitim ve araştırma yapar.</a:t>
              </a:r>
              <a:endParaRPr lang="id-ID" sz="1800" dirty="0">
                <a:solidFill>
                  <a:schemeClr val="tx1">
                    <a:lumMod val="85000"/>
                    <a:lumOff val="15000"/>
                  </a:schemeClr>
                </a:solidFill>
              </a:endParaRPr>
            </a:p>
          </p:txBody>
        </p:sp>
      </p:grpSp>
      <p:grpSp>
        <p:nvGrpSpPr>
          <p:cNvPr id="4" name="22 Grup"/>
          <p:cNvGrpSpPr/>
          <p:nvPr/>
        </p:nvGrpSpPr>
        <p:grpSpPr>
          <a:xfrm>
            <a:off x="179510" y="1779662"/>
            <a:ext cx="8856989" cy="1621344"/>
            <a:chOff x="395534" y="771551"/>
            <a:chExt cx="8424941" cy="1399573"/>
          </a:xfrm>
        </p:grpSpPr>
        <p:grpSp>
          <p:nvGrpSpPr>
            <p:cNvPr id="5" name="Group 30"/>
            <p:cNvGrpSpPr/>
            <p:nvPr/>
          </p:nvGrpSpPr>
          <p:grpSpPr>
            <a:xfrm>
              <a:off x="395534" y="771551"/>
              <a:ext cx="8424941" cy="1296143"/>
              <a:chOff x="4437053" y="2361716"/>
              <a:chExt cx="1515769" cy="1570955"/>
            </a:xfrm>
          </p:grpSpPr>
          <p:grpSp>
            <p:nvGrpSpPr>
              <p:cNvPr id="6" name="Group 8"/>
              <p:cNvGrpSpPr/>
              <p:nvPr/>
            </p:nvGrpSpPr>
            <p:grpSpPr>
              <a:xfrm>
                <a:off x="4437053" y="2361716"/>
                <a:ext cx="1515769" cy="1570955"/>
                <a:chOff x="1934066" y="2570683"/>
                <a:chExt cx="1941922" cy="2012623"/>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12" name="Rounded Rectangle 7"/>
                <p:cNvSpPr/>
                <p:nvPr/>
              </p:nvSpPr>
              <p:spPr>
                <a:xfrm>
                  <a:off x="1934066" y="2570683"/>
                  <a:ext cx="1941921" cy="1941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800" dirty="0"/>
                </a:p>
              </p:txBody>
            </p:sp>
          </p:grpSp>
          <p:sp>
            <p:nvSpPr>
              <p:cNvPr id="10" name="TextBox 9"/>
              <p:cNvSpPr txBox="1"/>
              <p:nvPr/>
            </p:nvSpPr>
            <p:spPr>
              <a:xfrm>
                <a:off x="4509642" y="2419044"/>
                <a:ext cx="1356516" cy="436993"/>
              </a:xfrm>
              <a:prstGeom prst="roundRect">
                <a:avLst/>
              </a:prstGeom>
              <a:noFill/>
            </p:spPr>
            <p:txBody>
              <a:bodyPr wrap="square" rtlCol="0">
                <a:spAutoFit/>
              </a:bodyPr>
              <a:lstStyle/>
              <a:p>
                <a:pPr algn="ctr"/>
                <a:endParaRPr lang="id-ID" sz="1400" b="1" dirty="0">
                  <a:solidFill>
                    <a:schemeClr val="bg1"/>
                  </a:solidFill>
                </a:endParaRPr>
              </a:p>
            </p:txBody>
          </p:sp>
        </p:grpSp>
        <p:sp>
          <p:nvSpPr>
            <p:cNvPr id="43" name="42 Dikdörtgen"/>
            <p:cNvSpPr/>
            <p:nvPr/>
          </p:nvSpPr>
          <p:spPr>
            <a:xfrm>
              <a:off x="467544" y="771551"/>
              <a:ext cx="8208912" cy="1399573"/>
            </a:xfrm>
            <a:prstGeom prst="rect">
              <a:avLst/>
            </a:prstGeom>
          </p:spPr>
          <p:txBody>
            <a:bodyPr wrap="square">
              <a:spAutoFit/>
            </a:bodyP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400" dirty="0"/>
                <a:t> </a:t>
              </a:r>
              <a:r>
                <a:rPr lang="tr-TR" sz="1800" dirty="0"/>
                <a:t>Psikoloji programında temel felsefe, mantık, istatistik ve sosyoloji gibi temel konularda verilen dersler ile psikolojiye giriş, öğrenme psikolojisi, deneysel psikoloji, çağdaş psikoloji akımları, gelişim psikolojisi (çocukluk, gençlik, yetişkinlik, yaşlılık), fizyolojik psikoloji, psikolojik testler, zekâ-kişilik psikolojisi, anormal davranış psikolojisi gibi alan dersleri verilmektedir. Ayrıca uygulamalı dersler </a:t>
              </a:r>
              <a:r>
                <a:rPr lang="tr-TR" sz="1800" dirty="0" err="1"/>
                <a:t>laboratuvarlarda</a:t>
              </a:r>
              <a:r>
                <a:rPr lang="tr-TR" sz="1800" dirty="0"/>
                <a:t> ve sahada sürdürülür.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500883"/>
            <a:ext cx="8856984" cy="1508106"/>
            <a:chOff x="395536" y="771550"/>
            <a:chExt cx="8424936" cy="1532210"/>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532209"/>
            </a:xfrm>
            <a:prstGeom prst="rect">
              <a:avLst/>
            </a:prstGeom>
          </p:spPr>
          <p:txBody>
            <a:bodyPr wrap="square">
              <a:spAutoFit/>
            </a:bodyPr>
            <a:lstStyle/>
            <a:p>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2000" dirty="0"/>
                <a:t> :</a:t>
              </a:r>
              <a:r>
                <a:rPr lang="tr-TR" sz="1400" dirty="0"/>
                <a:t> </a:t>
              </a:r>
              <a:r>
                <a:rPr lang="tr-TR" sz="1800" dirty="0"/>
                <a:t>Psikoloji eğitimi görmek isteyen bir öğrencinin normalin üzerinde akademik yeteneğe sahip olması, psikoloji yanında felsefe, sosyoloji ve matematiğe ilgi duyması, ayrıca insanları anlamaya istekli, bilimsel meraka sahip bir kimse olması gerekir.</a:t>
              </a:r>
            </a:p>
            <a:p>
              <a:r>
                <a:rPr lang="tr-TR" sz="1800" dirty="0"/>
                <a:t/>
              </a:r>
              <a:br>
                <a:rPr lang="tr-TR" sz="1800" dirty="0"/>
              </a:br>
              <a:endParaRPr lang="tr-TR" sz="1800"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PSİKOLOJİ</a:t>
            </a:r>
            <a:endParaRPr lang="id-ID" dirty="0"/>
          </a:p>
        </p:txBody>
      </p:sp>
      <p:grpSp>
        <p:nvGrpSpPr>
          <p:cNvPr id="3" name="Group 27"/>
          <p:cNvGrpSpPr/>
          <p:nvPr/>
        </p:nvGrpSpPr>
        <p:grpSpPr>
          <a:xfrm>
            <a:off x="107504" y="627535"/>
            <a:ext cx="4464496" cy="4248454"/>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00" dirty="0">
                  <a:solidFill>
                    <a:schemeClr val="tx1">
                      <a:lumMod val="95000"/>
                      <a:lumOff val="5000"/>
                    </a:schemeClr>
                  </a:solidFill>
                </a:endParaRPr>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Mezunların Kazandıkları Unvan ve Yaptıkları İşler</a:t>
                </a:r>
                <a:r>
                  <a:rPr lang="tr-TR" sz="18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a:t>
                </a:r>
              </a:p>
              <a:p>
                <a:pPr algn="just"/>
                <a:r>
                  <a:rPr lang="tr-TR" sz="1800" dirty="0">
                    <a:solidFill>
                      <a:schemeClr val="tx1">
                        <a:lumMod val="85000"/>
                        <a:lumOff val="15000"/>
                      </a:schemeClr>
                    </a:solidFill>
                  </a:rPr>
                  <a:t>Psikoloji bölümünü bitirenler “”Psikolog”” unvanı ile görev almaktadırlar. Psikologlar genellikle uygulama alanında çalışırlar. Bir psikolog, çalıştığı kurumun niteliğine göre, ilgilendiği bireylere test, envanter gibi psikolojik ölçme araçları uygular, bireylerle görüşme yapar, sorunlarını anlamaya ve uygun çözümler bulunmasına yardımcı olmaya çalışır. Araştırma ve eğitim alanında çalışanlar gerekli ölçme araçlarını ve insan davranışlarını değiştirme yöntemlerini geliştirirler.</a:t>
                </a:r>
                <a:endParaRPr lang="id-ID" sz="1600" dirty="0">
                  <a:solidFill>
                    <a:schemeClr val="tx1">
                      <a:lumMod val="85000"/>
                      <a:lumOff val="15000"/>
                    </a:schemeClr>
                  </a:solidFill>
                </a:endParaRPr>
              </a:p>
            </p:txBody>
          </p:sp>
        </p:grpSp>
        <p:sp>
          <p:nvSpPr>
            <p:cNvPr id="15" name="TextBox 14"/>
            <p:cNvSpPr txBox="1"/>
            <p:nvPr/>
          </p:nvSpPr>
          <p:spPr>
            <a:xfrm>
              <a:off x="6618950" y="2248947"/>
              <a:ext cx="535859" cy="108872"/>
            </a:xfrm>
            <a:prstGeom prst="roundRect">
              <a:avLst/>
            </a:prstGeom>
            <a:noFill/>
          </p:spPr>
          <p:txBody>
            <a:bodyPr wrap="square" rtlCol="0">
              <a:spAutoFit/>
            </a:bodyPr>
            <a:lstStyle/>
            <a:p>
              <a:pPr algn="ctr"/>
              <a:endParaRPr lang="id-ID" sz="1100" b="1" dirty="0">
                <a:solidFill>
                  <a:schemeClr val="tx1">
                    <a:lumMod val="95000"/>
                    <a:lumOff val="5000"/>
                  </a:schemeClr>
                </a:solidFill>
              </a:endParaRPr>
            </a:p>
          </p:txBody>
        </p:sp>
      </p:grpSp>
      <p:grpSp>
        <p:nvGrpSpPr>
          <p:cNvPr id="5" name="Group 23"/>
          <p:cNvGrpSpPr/>
          <p:nvPr/>
        </p:nvGrpSpPr>
        <p:grpSpPr>
          <a:xfrm>
            <a:off x="4680520" y="627534"/>
            <a:ext cx="4427984"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sz="1200" dirty="0">
                <a:solidFill>
                  <a:schemeClr val="tx1">
                    <a:lumMod val="85000"/>
                    <a:lumOff val="15000"/>
                  </a:schemeClr>
                </a:solidFill>
              </a:endParaRPr>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Çalışma Alanları</a:t>
              </a:r>
              <a:r>
                <a:rPr lang="tr-TR" sz="18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r>
                <a:rPr lang="tr-TR" sz="1600" dirty="0">
                  <a:solidFill>
                    <a:schemeClr val="tx1">
                      <a:lumMod val="85000"/>
                      <a:lumOff val="15000"/>
                    </a:schemeClr>
                  </a:solidFill>
                </a:rPr>
                <a:t> Psikoloji lisans programından mezun olanlar kamu ve özel sektörde, aralarında hastaneler, insan kaynakları departmanları, reklam firmaları, ceza evleri, danışma merkezleri, TSK, araştırma enstitüleri, anaokulları, huzurevlerinin de bulunduğu pek çok kuruluşun yanı sıra devlete bağlı kuruluşlarda da idari ve araştırmacı pozisyonlarında iş bulabilirler. Mezunların hangi seviyede ve ne sorumlulukta iş bulabilecekleri doğal olarak lisansüstü seviyede yapılacak olan eğitim ve elde edilecek niteliklerle (özellikle klinik, endüstriyel/örgüt, psikoterapi gibi uygulamalı alanlarda) farklılık göstermektedir.</a:t>
              </a:r>
            </a:p>
            <a:p>
              <a:pPr algn="just"/>
              <a:r>
                <a:rPr lang="tr-TR" sz="1600" dirty="0">
                  <a:solidFill>
                    <a:schemeClr val="tx1">
                      <a:lumMod val="85000"/>
                      <a:lumOff val="15000"/>
                    </a:schemeClr>
                  </a:solidFill>
                </a:rPr>
                <a:t/>
              </a:r>
              <a:br>
                <a:rPr lang="tr-TR" sz="1600" dirty="0">
                  <a:solidFill>
                    <a:schemeClr val="tx1">
                      <a:lumMod val="85000"/>
                      <a:lumOff val="15000"/>
                    </a:schemeClr>
                  </a:solidFill>
                </a:rPr>
              </a:br>
              <a:endParaRPr lang="id-ID" sz="1600" dirty="0">
                <a:solidFill>
                  <a:schemeClr val="tx1">
                    <a:lumMod val="85000"/>
                    <a:lumOff val="1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ERGOTERAPİ</a:t>
            </a:r>
            <a:endParaRPr lang="id-ID" dirty="0"/>
          </a:p>
        </p:txBody>
      </p:sp>
      <p:sp>
        <p:nvSpPr>
          <p:cNvPr id="35" name="34 Oval"/>
          <p:cNvSpPr/>
          <p:nvPr/>
        </p:nvSpPr>
        <p:spPr>
          <a:xfrm>
            <a:off x="-36512"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4" name="22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 </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181.748</a:t>
              </a:r>
              <a:endParaRPr lang="tr-TR" sz="2500" b="1" dirty="0">
                <a:solidFill>
                  <a:srgbClr val="FF9900"/>
                </a:solidFill>
              </a:endParaRPr>
            </a:p>
          </p:txBody>
        </p:sp>
      </p:grpSp>
      <p:grpSp>
        <p:nvGrpSpPr>
          <p:cNvPr id="5" name="26 Grup"/>
          <p:cNvGrpSpPr/>
          <p:nvPr/>
        </p:nvGrpSpPr>
        <p:grpSpPr>
          <a:xfrm>
            <a:off x="3663797" y="1691241"/>
            <a:ext cx="1794788" cy="688550"/>
            <a:chOff x="3663797" y="1691241"/>
            <a:chExt cx="1794788" cy="688550"/>
          </a:xfrm>
        </p:grpSpPr>
        <p:sp>
          <p:nvSpPr>
            <p:cNvPr id="68" name="TextBox 67"/>
            <p:cNvSpPr txBox="1"/>
            <p:nvPr/>
          </p:nvSpPr>
          <p:spPr>
            <a:xfrm>
              <a:off x="3663797" y="2081920"/>
              <a:ext cx="1794788" cy="297871"/>
            </a:xfrm>
            <a:prstGeom prst="rect">
              <a:avLst/>
            </a:prstGeom>
            <a:noFill/>
          </p:spPr>
          <p:txBody>
            <a:bodyPr wrap="none" lIns="81630" tIns="40815" rIns="81630" bIns="40815" rtlCol="0">
              <a:spAutoFit/>
            </a:bodyPr>
            <a:lstStyle/>
            <a:p>
              <a:pPr algn="ctr"/>
              <a:r>
                <a:rPr lang="tr-TR" sz="1400" b="1" dirty="0" smtClean="0">
                  <a:latin typeface="+mj-lt"/>
                </a:rPr>
                <a:t>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smtClean="0">
                  <a:solidFill>
                    <a:schemeClr val="accent1">
                      <a:lumMod val="75000"/>
                    </a:schemeClr>
                  </a:solidFill>
                </a:rPr>
                <a:t>*289,63</a:t>
              </a:r>
              <a:endParaRPr lang="tr-TR" sz="2800" dirty="0">
                <a:solidFill>
                  <a:schemeClr val="accent1">
                    <a:lumMod val="75000"/>
                  </a:schemeClr>
                </a:solidFill>
              </a:endParaRPr>
            </a:p>
          </p:txBody>
        </p:sp>
      </p:grpSp>
      <p:grpSp>
        <p:nvGrpSpPr>
          <p:cNvPr id="6" name="23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38" name="37 Metin kutusu"/>
          <p:cNvSpPr txBox="1"/>
          <p:nvPr/>
        </p:nvSpPr>
        <p:spPr>
          <a:xfrm>
            <a:off x="5641329" y="944635"/>
            <a:ext cx="3449271" cy="380035"/>
          </a:xfrm>
          <a:prstGeom prst="rect">
            <a:avLst/>
          </a:prstGeom>
          <a:noFill/>
        </p:spPr>
        <p:txBody>
          <a:bodyPr wrap="none" lIns="71561" tIns="35780" rIns="71561" bIns="35780" rtlCol="0">
            <a:spAutoFit/>
          </a:bodyPr>
          <a:lstStyle/>
          <a:p>
            <a:r>
              <a:rPr lang="tr-TR" sz="2000" b="1" dirty="0" smtClean="0">
                <a:solidFill>
                  <a:schemeClr val="accent1">
                    <a:lumMod val="75000"/>
                  </a:schemeClr>
                </a:solidFill>
              </a:rPr>
              <a:t>*Çankırı Karatekin </a:t>
            </a:r>
            <a:r>
              <a:rPr lang="tr-TR" sz="2000" b="1" dirty="0">
                <a:solidFill>
                  <a:schemeClr val="accent1">
                    <a:lumMod val="75000"/>
                  </a:schemeClr>
                </a:solidFill>
              </a:rPr>
              <a:t>Üniversitesi </a:t>
            </a: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5"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5"/>
                                        </p:tgtEl>
                                      </p:cBhvr>
                                    </p:animEffect>
                                  </p:childTnLst>
                                </p:cTn>
                              </p:par>
                            </p:childTnLst>
                          </p:cTn>
                        </p:par>
                        <p:par>
                          <p:cTn id="28" fill="hold">
                            <p:stCondLst>
                              <p:cond delay="1750"/>
                            </p:stCondLst>
                            <p:childTnLst>
                              <p:par>
                                <p:cTn id="29" presetID="51"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770" decel="100000"/>
                                        <p:tgtEl>
                                          <p:spTgt spid="38"/>
                                        </p:tgtEl>
                                      </p:cBhvr>
                                    </p:animEffect>
                                    <p:animScale>
                                      <p:cBhvr>
                                        <p:cTn id="32" dur="770" decel="100000"/>
                                        <p:tgtEl>
                                          <p:spTgt spid="38"/>
                                        </p:tgtEl>
                                      </p:cBhvr>
                                      <p:from x="10000" y="10000"/>
                                      <p:to x="200000" y="450000"/>
                                    </p:animScale>
                                    <p:animScale>
                                      <p:cBhvr>
                                        <p:cTn id="33" dur="1230" accel="100000" fill="hold">
                                          <p:stCondLst>
                                            <p:cond delay="770"/>
                                          </p:stCondLst>
                                        </p:cTn>
                                        <p:tgtEl>
                                          <p:spTgt spid="38"/>
                                        </p:tgtEl>
                                      </p:cBhvr>
                                      <p:from x="200000" y="450000"/>
                                      <p:to x="100000" y="100000"/>
                                    </p:animScale>
                                    <p:set>
                                      <p:cBhvr>
                                        <p:cTn id="34" dur="770" fill="hold"/>
                                        <p:tgtEl>
                                          <p:spTgt spid="38"/>
                                        </p:tgtEl>
                                        <p:attrNameLst>
                                          <p:attrName>ppt_x</p:attrName>
                                        </p:attrNameLst>
                                      </p:cBhvr>
                                      <p:to>
                                        <p:strVal val="(0.5)"/>
                                      </p:to>
                                    </p:set>
                                    <p:anim from="(0.5)" to="(#ppt_x)" calcmode="lin" valueType="num">
                                      <p:cBhvr>
                                        <p:cTn id="35" dur="1230" accel="100000" fill="hold">
                                          <p:stCondLst>
                                            <p:cond delay="770"/>
                                          </p:stCondLst>
                                        </p:cTn>
                                        <p:tgtEl>
                                          <p:spTgt spid="38"/>
                                        </p:tgtEl>
                                        <p:attrNameLst>
                                          <p:attrName>ppt_x</p:attrName>
                                        </p:attrNameLst>
                                      </p:cBhvr>
                                    </p:anim>
                                    <p:set>
                                      <p:cBhvr>
                                        <p:cTn id="36" dur="770" fill="hold"/>
                                        <p:tgtEl>
                                          <p:spTgt spid="38"/>
                                        </p:tgtEl>
                                        <p:attrNameLst>
                                          <p:attrName>ppt_y</p:attrName>
                                        </p:attrNameLst>
                                      </p:cBhvr>
                                      <p:to>
                                        <p:strVal val="(#ppt_y+0.4)"/>
                                      </p:to>
                                    </p:set>
                                    <p:anim from="(#ppt_y+0.4)" to="(#ppt_y)" calcmode="lin" valueType="num">
                                      <p:cBhvr>
                                        <p:cTn id="37" dur="1230" accel="100000" fill="hold">
                                          <p:stCondLst>
                                            <p:cond delay="770"/>
                                          </p:stCondLst>
                                        </p:cTn>
                                        <p:tgtEl>
                                          <p:spTgt spid="38"/>
                                        </p:tgtEl>
                                        <p:attrNameLst>
                                          <p:attrName>ppt_y</p:attrName>
                                        </p:attrNameLst>
                                      </p:cBhvr>
                                    </p:anim>
                                  </p:childTnLst>
                                </p:cTn>
                              </p:par>
                            </p:childTnLst>
                          </p:cTn>
                        </p:par>
                        <p:par>
                          <p:cTn id="38" fill="hold">
                            <p:stCondLst>
                              <p:cond delay="3750"/>
                            </p:stCondLst>
                            <p:childTnLst>
                              <p:par>
                                <p:cTn id="39" presetID="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ppt_x"/>
                                          </p:val>
                                        </p:tav>
                                        <p:tav tm="100000">
                                          <p:val>
                                            <p:strVal val="#ppt_x"/>
                                          </p:val>
                                        </p:tav>
                                      </p:tavLst>
                                    </p:anim>
                                    <p:anim calcmode="lin" valueType="num">
                                      <p:cBhvr additive="base">
                                        <p:cTn id="42" dur="1000" fill="hold"/>
                                        <p:tgtEl>
                                          <p:spTgt spid="5"/>
                                        </p:tgtEl>
                                        <p:attrNameLst>
                                          <p:attrName>ppt_y</p:attrName>
                                        </p:attrNameLst>
                                      </p:cBhvr>
                                      <p:tavLst>
                                        <p:tav tm="0">
                                          <p:val>
                                            <p:strVal val="1+#ppt_h/2"/>
                                          </p:val>
                                        </p:tav>
                                        <p:tav tm="100000">
                                          <p:val>
                                            <p:strVal val="#ppt_y"/>
                                          </p:val>
                                        </p:tav>
                                      </p:tavLst>
                                    </p:anim>
                                  </p:childTnLst>
                                </p:cTn>
                              </p:par>
                            </p:childTnLst>
                          </p:cTn>
                        </p:par>
                        <p:par>
                          <p:cTn id="43" fill="hold">
                            <p:stCondLst>
                              <p:cond delay="4750"/>
                            </p:stCondLst>
                            <p:childTnLst>
                              <p:par>
                                <p:cTn id="44" presetID="2" presetClass="entr" presetSubtype="2"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1000" fill="hold"/>
                                        <p:tgtEl>
                                          <p:spTgt spid="6"/>
                                        </p:tgtEl>
                                        <p:attrNameLst>
                                          <p:attrName>ppt_x</p:attrName>
                                        </p:attrNameLst>
                                      </p:cBhvr>
                                      <p:tavLst>
                                        <p:tav tm="0">
                                          <p:val>
                                            <p:strVal val="1+#ppt_w/2"/>
                                          </p:val>
                                        </p:tav>
                                        <p:tav tm="100000">
                                          <p:val>
                                            <p:strVal val="#ppt_x"/>
                                          </p:val>
                                        </p:tav>
                                      </p:tavLst>
                                    </p:anim>
                                    <p:anim calcmode="lin" valueType="num">
                                      <p:cBhvr additive="base">
                                        <p:cTn id="47" dur="1000" fill="hold"/>
                                        <p:tgtEl>
                                          <p:spTgt spid="6"/>
                                        </p:tgtEl>
                                        <p:attrNameLst>
                                          <p:attrName>ppt_y</p:attrName>
                                        </p:attrNameLst>
                                      </p:cBhvr>
                                      <p:tavLst>
                                        <p:tav tm="0">
                                          <p:val>
                                            <p:strVal val="#ppt_y"/>
                                          </p:val>
                                        </p:tav>
                                        <p:tav tm="100000">
                                          <p:val>
                                            <p:strVal val="#ppt_y"/>
                                          </p:val>
                                        </p:tav>
                                      </p:tavLst>
                                    </p:anim>
                                  </p:childTnLst>
                                </p:cTn>
                              </p:par>
                            </p:childTnLst>
                          </p:cTn>
                        </p:par>
                        <p:par>
                          <p:cTn id="48" fill="hold">
                            <p:stCondLst>
                              <p:cond delay="5750"/>
                            </p:stCondLst>
                            <p:childTnLst>
                              <p:par>
                                <p:cTn id="49" presetID="2" presetClass="entr" presetSubtype="8"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1000" fill="hold"/>
                                        <p:tgtEl>
                                          <p:spTgt spid="4"/>
                                        </p:tgtEl>
                                        <p:attrNameLst>
                                          <p:attrName>ppt_x</p:attrName>
                                        </p:attrNameLst>
                                      </p:cBhvr>
                                      <p:tavLst>
                                        <p:tav tm="0">
                                          <p:val>
                                            <p:strVal val="0-#ppt_w/2"/>
                                          </p:val>
                                        </p:tav>
                                        <p:tav tm="100000">
                                          <p:val>
                                            <p:strVal val="#ppt_x"/>
                                          </p:val>
                                        </p:tav>
                                      </p:tavLst>
                                    </p:anim>
                                    <p:anim calcmode="lin" valueType="num">
                                      <p:cBhvr additive="base">
                                        <p:cTn id="5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9" grpId="0" animBg="1"/>
      <p:bldP spid="50" grpId="0" animBg="1"/>
      <p:bldP spid="51" grpId="0" animBg="1"/>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ERGOTERAPİ</a:t>
            </a:r>
            <a:endParaRPr lang="id-ID" sz="2800" dirty="0"/>
          </a:p>
        </p:txBody>
      </p:sp>
      <p:grpSp>
        <p:nvGrpSpPr>
          <p:cNvPr id="3" name="Group 18"/>
          <p:cNvGrpSpPr/>
          <p:nvPr/>
        </p:nvGrpSpPr>
        <p:grpSpPr>
          <a:xfrm>
            <a:off x="179512" y="555526"/>
            <a:ext cx="8856984" cy="2160240"/>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dirty="0">
                <a:solidFill>
                  <a:schemeClr val="tx1">
                    <a:lumMod val="85000"/>
                    <a:lumOff val="1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Programın Amacı:</a:t>
              </a:r>
              <a:r>
                <a:rPr lang="tr-TR" sz="1400" dirty="0">
                  <a:solidFill>
                    <a:schemeClr val="tx1">
                      <a:lumMod val="85000"/>
                      <a:lumOff val="15000"/>
                    </a:schemeClr>
                  </a:solidFill>
                </a:rPr>
                <a:t> </a:t>
              </a:r>
              <a:r>
                <a:rPr lang="tr-TR" sz="1600" dirty="0" err="1">
                  <a:solidFill>
                    <a:schemeClr val="tx1">
                      <a:lumMod val="85000"/>
                      <a:lumOff val="15000"/>
                    </a:schemeClr>
                  </a:solidFill>
                </a:rPr>
                <a:t>Ergoterapinin</a:t>
              </a:r>
              <a:r>
                <a:rPr lang="tr-TR" sz="1600" dirty="0">
                  <a:solidFill>
                    <a:schemeClr val="tx1">
                      <a:lumMod val="85000"/>
                      <a:lumOff val="15000"/>
                    </a:schemeClr>
                  </a:solidFill>
                </a:rPr>
                <a:t> temel amacı kişilerin günlük yaşam aktivitelerine katılımını sağlamaktır. </a:t>
              </a:r>
              <a:r>
                <a:rPr lang="tr-TR" sz="1600" dirty="0" err="1">
                  <a:solidFill>
                    <a:schemeClr val="tx1">
                      <a:lumMod val="85000"/>
                      <a:lumOff val="15000"/>
                    </a:schemeClr>
                  </a:solidFill>
                </a:rPr>
                <a:t>Ergoterapistler</a:t>
              </a:r>
              <a:r>
                <a:rPr lang="tr-TR" sz="1600" dirty="0">
                  <a:solidFill>
                    <a:schemeClr val="tx1">
                      <a:lumMod val="85000"/>
                      <a:lumOff val="15000"/>
                    </a:schemeClr>
                  </a:solidFill>
                </a:rPr>
                <a:t> kişi ve toplulukların istedikleri, ihtiyaç duydukları veya kendilerinden beklenen aktiviteleri yapabilme becerilerini geliştirerek veya aktiviteyi ya da çevreyi kişilerin katılımını daha iyi sağlayabilecek şekilde düzenleyerek bu amaca ulaşırlar.</a:t>
              </a:r>
              <a:r>
                <a:rPr lang="tr-TR" sz="1600" dirty="0" err="1">
                  <a:solidFill>
                    <a:schemeClr val="tx1">
                      <a:lumMod val="85000"/>
                      <a:lumOff val="15000"/>
                    </a:schemeClr>
                  </a:solidFill>
                </a:rPr>
                <a:t>Ergoterapi</a:t>
              </a:r>
              <a:r>
                <a:rPr lang="tr-TR" sz="1600" dirty="0">
                  <a:solidFill>
                    <a:schemeClr val="tx1">
                      <a:lumMod val="85000"/>
                      <a:lumOff val="15000"/>
                    </a:schemeClr>
                  </a:solidFill>
                </a:rPr>
                <a:t>, çeşitli aktivitelerle kişilerin potansiyel yeteneklerini geliştirerek günlük yaşam aktivitelerine katılımını ve bu aktivitelerdeki bağımsızlığını sağlamayı amaçlar. Yaşlılar, engelliler, sokak çocukları, madde bağımlıları, </a:t>
              </a:r>
              <a:r>
                <a:rPr lang="tr-TR" sz="1600" dirty="0" err="1">
                  <a:solidFill>
                    <a:schemeClr val="tx1">
                      <a:lumMod val="85000"/>
                      <a:lumOff val="15000"/>
                    </a:schemeClr>
                  </a:solidFill>
                </a:rPr>
                <a:t>AIDS’li</a:t>
              </a:r>
              <a:r>
                <a:rPr lang="tr-TR" sz="1600" dirty="0">
                  <a:solidFill>
                    <a:schemeClr val="tx1">
                      <a:lumMod val="85000"/>
                      <a:lumOff val="15000"/>
                    </a:schemeClr>
                  </a:solidFill>
                </a:rPr>
                <a:t> kişiler gibi dezavantajlı grupların istihdam sorunlarını azaltmak, tüm yaş gruplarında sağlıkla ilgili yaşam kalitesini artırmak, çevresel düzenlemeler yapmak için mesleki uygulamalarda bulunurlar.</a:t>
              </a:r>
              <a:endParaRPr lang="id-ID" sz="1600" dirty="0">
                <a:solidFill>
                  <a:schemeClr val="tx1">
                    <a:lumMod val="85000"/>
                    <a:lumOff val="15000"/>
                  </a:schemeClr>
                </a:solidFill>
              </a:endParaRPr>
            </a:p>
          </p:txBody>
        </p:sp>
      </p:grpSp>
      <p:grpSp>
        <p:nvGrpSpPr>
          <p:cNvPr id="4" name="22 Grup"/>
          <p:cNvGrpSpPr/>
          <p:nvPr/>
        </p:nvGrpSpPr>
        <p:grpSpPr>
          <a:xfrm>
            <a:off x="179507" y="2859782"/>
            <a:ext cx="8856989" cy="1981384"/>
            <a:chOff x="395534" y="771551"/>
            <a:chExt cx="8424941" cy="1296143"/>
          </a:xfrm>
        </p:grpSpPr>
        <p:grpSp>
          <p:nvGrpSpPr>
            <p:cNvPr id="5" name="Group 30"/>
            <p:cNvGrpSpPr/>
            <p:nvPr/>
          </p:nvGrpSpPr>
          <p:grpSpPr>
            <a:xfrm>
              <a:off x="395534" y="771551"/>
              <a:ext cx="8424941" cy="1296143"/>
              <a:chOff x="4437053" y="2361716"/>
              <a:chExt cx="1515769" cy="1570955"/>
            </a:xfrm>
          </p:grpSpPr>
          <p:grpSp>
            <p:nvGrpSpPr>
              <p:cNvPr id="6" name="Group 8"/>
              <p:cNvGrpSpPr/>
              <p:nvPr/>
            </p:nvGrpSpPr>
            <p:grpSpPr>
              <a:xfrm>
                <a:off x="4437053" y="2361716"/>
                <a:ext cx="1515769" cy="1570955"/>
                <a:chOff x="1934066" y="2570683"/>
                <a:chExt cx="1941922" cy="2012623"/>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12" name="Rounded Rectangle 7"/>
                <p:cNvSpPr/>
                <p:nvPr/>
              </p:nvSpPr>
              <p:spPr>
                <a:xfrm>
                  <a:off x="1934066" y="2570683"/>
                  <a:ext cx="1941921" cy="1941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800" dirty="0"/>
                </a:p>
              </p:txBody>
            </p:sp>
          </p:grpSp>
          <p:sp>
            <p:nvSpPr>
              <p:cNvPr id="10" name="TextBox 9"/>
              <p:cNvSpPr txBox="1"/>
              <p:nvPr/>
            </p:nvSpPr>
            <p:spPr>
              <a:xfrm>
                <a:off x="4509642" y="2419044"/>
                <a:ext cx="1356516" cy="436993"/>
              </a:xfrm>
              <a:prstGeom prst="roundRect">
                <a:avLst/>
              </a:prstGeom>
              <a:noFill/>
            </p:spPr>
            <p:txBody>
              <a:bodyPr wrap="square" rtlCol="0">
                <a:spAutoFit/>
              </a:bodyPr>
              <a:lstStyle/>
              <a:p>
                <a:pPr algn="ctr"/>
                <a:endParaRPr lang="id-ID" sz="1400" b="1" dirty="0">
                  <a:solidFill>
                    <a:schemeClr val="bg1"/>
                  </a:solidFill>
                </a:endParaRPr>
              </a:p>
            </p:txBody>
          </p:sp>
        </p:grpSp>
        <p:sp>
          <p:nvSpPr>
            <p:cNvPr id="43" name="42 Dikdörtgen"/>
            <p:cNvSpPr/>
            <p:nvPr/>
          </p:nvSpPr>
          <p:spPr>
            <a:xfrm>
              <a:off x="467544" y="771551"/>
              <a:ext cx="8208912" cy="966410"/>
            </a:xfrm>
            <a:prstGeom prst="rect">
              <a:avLst/>
            </a:prstGeom>
          </p:spPr>
          <p:txBody>
            <a:bodyPr wrap="square">
              <a:spAutoFit/>
            </a:bodyP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400" dirty="0"/>
                <a:t> </a:t>
              </a:r>
              <a:r>
                <a:rPr lang="tr-TR" sz="1800" dirty="0"/>
                <a:t> Birinci yılda, Araştırma Yöntemlerine Giriş, Büyüme ve Gelişim, Sağlık Stratejileri, Drama, Yaşam Kalitesi, Anatomi, Fizyoloji, Stresle Başa Çıkma Yöntemleri gibi dersler görmektedirler. Sonraki yıllarda ise </a:t>
              </a:r>
              <a:r>
                <a:rPr lang="tr-TR" sz="1800" dirty="0" err="1"/>
                <a:t>Nöroanatomi</a:t>
              </a:r>
              <a:r>
                <a:rPr lang="tr-TR" sz="1800" dirty="0"/>
                <a:t>, Temel Ölçme ve Değerlendirme Teknikleri, Engellilik ve Sağlık Politikaları, Yeme Bozuklukları, Kanser ve </a:t>
              </a:r>
              <a:r>
                <a:rPr lang="tr-TR" sz="1800" dirty="0" err="1"/>
                <a:t>Ergoterapi</a:t>
              </a:r>
              <a:r>
                <a:rPr lang="tr-TR" sz="1800" dirty="0"/>
                <a:t>, Öz Yönetim, Motor Öğrenme, Kadın Sağlığı derslerinden bazılarıdır.</a:t>
              </a:r>
              <a:endParaRPr lang="tr-TR" sz="2000" dirty="0"/>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ERGOTERAPİ</a:t>
            </a:r>
            <a:endParaRPr lang="id-ID" dirty="0"/>
          </a:p>
        </p:txBody>
      </p:sp>
      <p:grpSp>
        <p:nvGrpSpPr>
          <p:cNvPr id="3" name="Group 27"/>
          <p:cNvGrpSpPr/>
          <p:nvPr/>
        </p:nvGrpSpPr>
        <p:grpSpPr>
          <a:xfrm>
            <a:off x="107504" y="627535"/>
            <a:ext cx="5112568" cy="4248454"/>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1">
                      <a:lumMod val="85000"/>
                      <a:lumOff val="15000"/>
                    </a:schemeClr>
                  </a:solidFill>
                </a:endParaRPr>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Mezunların Kazandıkları Unvan ve Yaptıkları İşler</a:t>
                </a:r>
                <a:r>
                  <a:rPr lang="tr-TR" sz="20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p>
              <a:p>
                <a:pPr algn="just"/>
                <a:r>
                  <a:rPr lang="tr-TR" sz="1600" dirty="0" err="1">
                    <a:solidFill>
                      <a:schemeClr val="tx1">
                        <a:lumMod val="85000"/>
                        <a:lumOff val="15000"/>
                      </a:schemeClr>
                    </a:solidFill>
                  </a:rPr>
                  <a:t>Ergoterapi</a:t>
                </a:r>
                <a:r>
                  <a:rPr lang="tr-TR" sz="1600" dirty="0">
                    <a:solidFill>
                      <a:schemeClr val="tx1">
                        <a:lumMod val="85000"/>
                        <a:lumOff val="15000"/>
                      </a:schemeClr>
                    </a:solidFill>
                  </a:rPr>
                  <a:t> Bölümünden mezun olanlar “</a:t>
                </a:r>
                <a:r>
                  <a:rPr lang="tr-TR" sz="1600" dirty="0" err="1">
                    <a:solidFill>
                      <a:schemeClr val="tx1">
                        <a:lumMod val="85000"/>
                        <a:lumOff val="15000"/>
                      </a:schemeClr>
                    </a:solidFill>
                  </a:rPr>
                  <a:t>Ergoterapist</a:t>
                </a:r>
                <a:r>
                  <a:rPr lang="tr-TR" sz="1600" dirty="0">
                    <a:solidFill>
                      <a:schemeClr val="tx1">
                        <a:lumMod val="85000"/>
                        <a:lumOff val="15000"/>
                      </a:schemeClr>
                    </a:solidFill>
                  </a:rPr>
                  <a:t>” veya ‘İş ve Uğraşı Terapisti’ unvanı alarak mezun olurlar. </a:t>
                </a:r>
                <a:r>
                  <a:rPr lang="tr-TR" sz="1600" dirty="0" err="1">
                    <a:solidFill>
                      <a:schemeClr val="tx1">
                        <a:lumMod val="85000"/>
                        <a:lumOff val="15000"/>
                      </a:schemeClr>
                    </a:solidFill>
                  </a:rPr>
                  <a:t>Ergoterapistler</a:t>
                </a:r>
                <a:r>
                  <a:rPr lang="tr-TR" sz="1600" dirty="0">
                    <a:solidFill>
                      <a:schemeClr val="tx1">
                        <a:lumMod val="85000"/>
                        <a:lumOff val="15000"/>
                      </a:schemeClr>
                    </a:solidFill>
                  </a:rPr>
                  <a:t> kişi ve toplulukların istedikleri, ihtiyaç duydukları veya kendilerinden beklenen aktiviteleri yapabilme becerilerini geliştirerek veya aktiviteyi ya da çevreyi kişilerin katılımını daha iyi sağlayabilecek şekilde düzenleyerek bu amaca ulaşırlar. </a:t>
                </a:r>
                <a:r>
                  <a:rPr lang="tr-TR" sz="1600" dirty="0" err="1">
                    <a:solidFill>
                      <a:schemeClr val="tx1">
                        <a:lumMod val="85000"/>
                        <a:lumOff val="15000"/>
                      </a:schemeClr>
                    </a:solidFill>
                  </a:rPr>
                  <a:t>Ergoterapistler</a:t>
                </a:r>
                <a:r>
                  <a:rPr lang="tr-TR" sz="1600" dirty="0">
                    <a:solidFill>
                      <a:schemeClr val="tx1">
                        <a:lumMod val="85000"/>
                        <a:lumOff val="15000"/>
                      </a:schemeClr>
                    </a:solidFill>
                  </a:rPr>
                  <a:t> kişilere fonksiyonel aktiviteler kazandırabilmek amacıyla, gerekirse özel teknikler öğreterek kişilerin kendine bakım, giyinme, yemek yeme gibi becerilerini geliştirmeye çalışır, yardımcı cihaz kullanımına yönelik eğitimler verir. Hastaların ev ve iş yerlerinde gerekli düzenlemeler yaparak güvenli ve en üst düzeyde bağımsız bir yaşam düzeni oluşturmalarını destekler.</a:t>
                </a:r>
                <a:endParaRPr lang="id-ID" sz="1400" dirty="0">
                  <a:solidFill>
                    <a:schemeClr val="tx1">
                      <a:lumMod val="85000"/>
                      <a:lumOff val="15000"/>
                    </a:schemeClr>
                  </a:solidFill>
                </a:endParaRPr>
              </a:p>
            </p:txBody>
          </p:sp>
        </p:grpSp>
        <p:sp>
          <p:nvSpPr>
            <p:cNvPr id="15" name="TextBox 14"/>
            <p:cNvSpPr txBox="1"/>
            <p:nvPr/>
          </p:nvSpPr>
          <p:spPr>
            <a:xfrm>
              <a:off x="6618950" y="2248947"/>
              <a:ext cx="535859" cy="102020"/>
            </a:xfrm>
            <a:prstGeom prst="roundRect">
              <a:avLst/>
            </a:prstGeom>
            <a:noFill/>
          </p:spPr>
          <p:txBody>
            <a:bodyPr wrap="square" rtlCol="0">
              <a:spAutoFit/>
            </a:bodyPr>
            <a:lstStyle/>
            <a:p>
              <a:pPr algn="ctr"/>
              <a:endParaRPr lang="id-ID" sz="1050" b="1" dirty="0">
                <a:solidFill>
                  <a:schemeClr val="tx1">
                    <a:lumMod val="85000"/>
                    <a:lumOff val="15000"/>
                  </a:schemeClr>
                </a:solidFill>
              </a:endParaRPr>
            </a:p>
          </p:txBody>
        </p:sp>
      </p:grpSp>
      <p:grpSp>
        <p:nvGrpSpPr>
          <p:cNvPr id="5" name="Group 23"/>
          <p:cNvGrpSpPr/>
          <p:nvPr/>
        </p:nvGrpSpPr>
        <p:grpSpPr>
          <a:xfrm>
            <a:off x="5292080" y="627534"/>
            <a:ext cx="3816424"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sz="1200" dirty="0">
                <a:solidFill>
                  <a:schemeClr val="tx1">
                    <a:lumMod val="85000"/>
                    <a:lumOff val="15000"/>
                  </a:schemeClr>
                </a:solidFill>
              </a:endParaRPr>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Çalışma Alanları</a:t>
              </a:r>
              <a:r>
                <a:rPr lang="tr-TR" sz="18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r>
                <a:rPr lang="tr-TR" sz="1600" dirty="0">
                  <a:solidFill>
                    <a:schemeClr val="tx1">
                      <a:lumMod val="85000"/>
                      <a:lumOff val="15000"/>
                    </a:schemeClr>
                  </a:solidFill>
                </a:rPr>
                <a:t> </a:t>
              </a:r>
              <a:r>
                <a:rPr lang="tr-TR" sz="1600" dirty="0" err="1">
                  <a:solidFill>
                    <a:schemeClr val="tx1">
                      <a:lumMod val="85000"/>
                      <a:lumOff val="15000"/>
                    </a:schemeClr>
                  </a:solidFill>
                </a:rPr>
                <a:t>Ergoterapistler</a:t>
              </a:r>
              <a:r>
                <a:rPr lang="tr-TR" sz="1600" dirty="0">
                  <a:solidFill>
                    <a:schemeClr val="tx1">
                      <a:lumMod val="85000"/>
                      <a:lumOff val="15000"/>
                    </a:schemeClr>
                  </a:solidFill>
                </a:rPr>
                <a:t>, hastaneler, sağlık merkezleri, geriatri merkezleri, sosyal aktivite merkezleri, halk sağlığı ve iş sağlığı merkezleri ile rehabilitasyon merkezlerinde görev alabilir, akıl ve ruh sağlığı merkezlerinde, hastaların kendi ev ya da iş yerlerinde ve özel eğitim kurumlarında çalışabilirler. Mezunlar ayrıca, gelişim geriliği olan veya zihinsel engelli çocuklarla da çalışarak farklı rehabilitasyon alanlarında uzmanlaşabilirler.</a:t>
              </a:r>
              <a:endParaRPr lang="id-ID" sz="1600" dirty="0">
                <a:solidFill>
                  <a:schemeClr val="tx1">
                    <a:lumMod val="85000"/>
                    <a:lumOff val="1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BİLGİSAYAR MÜHENDİSLİĞİ</a:t>
            </a:r>
            <a:endParaRPr lang="id-ID" dirty="0"/>
          </a:p>
        </p:txBody>
      </p:sp>
      <p:sp>
        <p:nvSpPr>
          <p:cNvPr id="35" name="34 Oval"/>
          <p:cNvSpPr/>
          <p:nvPr/>
        </p:nvSpPr>
        <p:spPr>
          <a:xfrm>
            <a:off x="-36512"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4" name="22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300.000</a:t>
              </a:r>
              <a:endParaRPr lang="tr-TR" sz="2500" b="1" dirty="0">
                <a:solidFill>
                  <a:srgbClr val="FF9900"/>
                </a:solidFill>
              </a:endParaRPr>
            </a:p>
          </p:txBody>
        </p:sp>
      </p:grpSp>
      <p:grpSp>
        <p:nvGrpSpPr>
          <p:cNvPr id="5" name="26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685432" cy="503146"/>
            </a:xfrm>
            <a:prstGeom prst="rect">
              <a:avLst/>
            </a:prstGeom>
            <a:noFill/>
          </p:spPr>
          <p:txBody>
            <a:bodyPr wrap="square" lIns="71561" tIns="35780" rIns="71561" bIns="35780" rtlCol="0">
              <a:spAutoFit/>
            </a:bodyPr>
            <a:lstStyle/>
            <a:p>
              <a:r>
                <a:rPr lang="tr-TR" sz="2800" b="1" dirty="0" smtClean="0">
                  <a:solidFill>
                    <a:schemeClr val="accent1">
                      <a:lumMod val="75000"/>
                    </a:schemeClr>
                  </a:solidFill>
                </a:rPr>
                <a:t>*283,40</a:t>
              </a:r>
              <a:endParaRPr lang="tr-TR" sz="2800" dirty="0">
                <a:solidFill>
                  <a:schemeClr val="accent1">
                    <a:lumMod val="75000"/>
                  </a:schemeClr>
                </a:solidFill>
              </a:endParaRPr>
            </a:p>
          </p:txBody>
        </p:sp>
      </p:grpSp>
      <p:grpSp>
        <p:nvGrpSpPr>
          <p:cNvPr id="6" name="23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8" name="Metin kutusu 7">
            <a:extLst>
              <a:ext uri="{FF2B5EF4-FFF2-40B4-BE49-F238E27FC236}">
                <a16:creationId xmlns="" xmlns:a16="http://schemas.microsoft.com/office/drawing/2014/main" id="{2F331F5C-E7A2-4C50-B27E-DD5EC69E9A88}"/>
              </a:ext>
            </a:extLst>
          </p:cNvPr>
          <p:cNvSpPr txBox="1"/>
          <p:nvPr/>
        </p:nvSpPr>
        <p:spPr>
          <a:xfrm>
            <a:off x="6071339" y="916344"/>
            <a:ext cx="4297737" cy="338554"/>
          </a:xfrm>
          <a:prstGeom prst="rect">
            <a:avLst/>
          </a:prstGeom>
          <a:noFill/>
        </p:spPr>
        <p:txBody>
          <a:bodyPr wrap="square" rtlCol="0">
            <a:spAutoFit/>
          </a:bodyPr>
          <a:lstStyle/>
          <a:p>
            <a:r>
              <a:rPr lang="tr-TR" sz="1600" b="1" dirty="0">
                <a:solidFill>
                  <a:srgbClr val="9999FF"/>
                </a:solidFill>
              </a:rPr>
              <a:t>**Boğaziçi Üniversitesi</a:t>
            </a: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5"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5"/>
                                        </p:tgtEl>
                                      </p:cBhvr>
                                    </p:animEffect>
                                  </p:childTnLst>
                                </p:cTn>
                              </p:par>
                            </p:childTnLst>
                          </p:cTn>
                        </p:par>
                        <p:par>
                          <p:cTn id="28" fill="hold">
                            <p:stCondLst>
                              <p:cond delay="1750"/>
                            </p:stCondLst>
                            <p:childTnLst>
                              <p:par>
                                <p:cTn id="29" presetID="2" presetClass="entr" presetSubtype="4"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ppt_x"/>
                                          </p:val>
                                        </p:tav>
                                        <p:tav tm="100000">
                                          <p:val>
                                            <p:strVal val="#ppt_x"/>
                                          </p:val>
                                        </p:tav>
                                      </p:tavLst>
                                    </p:anim>
                                    <p:anim calcmode="lin" valueType="num">
                                      <p:cBhvr additive="base">
                                        <p:cTn id="32" dur="1000" fill="hold"/>
                                        <p:tgtEl>
                                          <p:spTgt spid="5"/>
                                        </p:tgtEl>
                                        <p:attrNameLst>
                                          <p:attrName>ppt_y</p:attrName>
                                        </p:attrNameLst>
                                      </p:cBhvr>
                                      <p:tavLst>
                                        <p:tav tm="0">
                                          <p:val>
                                            <p:strVal val="1+#ppt_h/2"/>
                                          </p:val>
                                        </p:tav>
                                        <p:tav tm="100000">
                                          <p:val>
                                            <p:strVal val="#ppt_y"/>
                                          </p:val>
                                        </p:tav>
                                      </p:tavLst>
                                    </p:anim>
                                  </p:childTnLst>
                                </p:cTn>
                              </p:par>
                            </p:childTnLst>
                          </p:cTn>
                        </p:par>
                        <p:par>
                          <p:cTn id="33" fill="hold">
                            <p:stCondLst>
                              <p:cond delay="2750"/>
                            </p:stCondLst>
                            <p:childTnLst>
                              <p:par>
                                <p:cTn id="34" presetID="2" presetClass="entr" presetSubtype="2" fill="hold"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additive="base">
                                        <p:cTn id="36" dur="1000" fill="hold"/>
                                        <p:tgtEl>
                                          <p:spTgt spid="6"/>
                                        </p:tgtEl>
                                        <p:attrNameLst>
                                          <p:attrName>ppt_x</p:attrName>
                                        </p:attrNameLst>
                                      </p:cBhvr>
                                      <p:tavLst>
                                        <p:tav tm="0">
                                          <p:val>
                                            <p:strVal val="1+#ppt_w/2"/>
                                          </p:val>
                                        </p:tav>
                                        <p:tav tm="100000">
                                          <p:val>
                                            <p:strVal val="#ppt_x"/>
                                          </p:val>
                                        </p:tav>
                                      </p:tavLst>
                                    </p:anim>
                                    <p:anim calcmode="lin" valueType="num">
                                      <p:cBhvr additive="base">
                                        <p:cTn id="37" dur="1000" fill="hold"/>
                                        <p:tgtEl>
                                          <p:spTgt spid="6"/>
                                        </p:tgtEl>
                                        <p:attrNameLst>
                                          <p:attrName>ppt_y</p:attrName>
                                        </p:attrNameLst>
                                      </p:cBhvr>
                                      <p:tavLst>
                                        <p:tav tm="0">
                                          <p:val>
                                            <p:strVal val="#ppt_y"/>
                                          </p:val>
                                        </p:tav>
                                        <p:tav tm="100000">
                                          <p:val>
                                            <p:strVal val="#ppt_y"/>
                                          </p:val>
                                        </p:tav>
                                      </p:tavLst>
                                    </p:anim>
                                  </p:childTnLst>
                                </p:cTn>
                              </p:par>
                            </p:childTnLst>
                          </p:cTn>
                        </p:par>
                        <p:par>
                          <p:cTn id="38" fill="hold">
                            <p:stCondLst>
                              <p:cond delay="3750"/>
                            </p:stCondLst>
                            <p:childTnLst>
                              <p:par>
                                <p:cTn id="39" presetID="2" presetClass="entr" presetSubtype="8" fill="hold" nodeType="after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1000" fill="hold"/>
                                        <p:tgtEl>
                                          <p:spTgt spid="4"/>
                                        </p:tgtEl>
                                        <p:attrNameLst>
                                          <p:attrName>ppt_x</p:attrName>
                                        </p:attrNameLst>
                                      </p:cBhvr>
                                      <p:tavLst>
                                        <p:tav tm="0">
                                          <p:val>
                                            <p:strVal val="0-#ppt_w/2"/>
                                          </p:val>
                                        </p:tav>
                                        <p:tav tm="100000">
                                          <p:val>
                                            <p:strVal val="#ppt_x"/>
                                          </p:val>
                                        </p:tav>
                                      </p:tavLst>
                                    </p:anim>
                                    <p:anim calcmode="lin" valueType="num">
                                      <p:cBhvr additive="base">
                                        <p:cTn id="4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9" grpId="0" animBg="1"/>
      <p:bldP spid="50" grpId="0" animBg="1"/>
      <p:bldP spid="5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BİLGİSAYAR MÜHENDİSLİĞİ</a:t>
            </a:r>
            <a:endParaRPr lang="id-ID" sz="2800" dirty="0"/>
          </a:p>
        </p:txBody>
      </p:sp>
      <p:grpSp>
        <p:nvGrpSpPr>
          <p:cNvPr id="3" name="Group 18"/>
          <p:cNvGrpSpPr/>
          <p:nvPr/>
        </p:nvGrpSpPr>
        <p:grpSpPr>
          <a:xfrm>
            <a:off x="179512" y="555526"/>
            <a:ext cx="8856984" cy="1008112"/>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dirty="0">
                <a:solidFill>
                  <a:schemeClr val="tx1">
                    <a:lumMod val="85000"/>
                    <a:lumOff val="1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Programın Amacı</a:t>
              </a:r>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r>
                <a:rPr lang="tr-TR" sz="1600" dirty="0">
                  <a:solidFill>
                    <a:schemeClr val="tx1">
                      <a:lumMod val="85000"/>
                      <a:lumOff val="15000"/>
                    </a:schemeClr>
                  </a:solidFill>
                </a:rPr>
                <a:t> </a:t>
              </a:r>
              <a:r>
                <a:rPr lang="tr-TR" sz="1800" dirty="0">
                  <a:solidFill>
                    <a:schemeClr val="tx1">
                      <a:lumMod val="85000"/>
                      <a:lumOff val="15000"/>
                    </a:schemeClr>
                  </a:solidFill>
                </a:rPr>
                <a:t>Bilgisayar mühendisliği programının amacı, bilgisayar sistemlerinin yapısı, tasarımı, geliştirilmesi ve bu sistemlerin kullanımları konularında eğitim yapmaktır. </a:t>
              </a:r>
              <a:endParaRPr lang="id-ID" sz="1600" dirty="0">
                <a:solidFill>
                  <a:schemeClr val="tx1">
                    <a:lumMod val="85000"/>
                    <a:lumOff val="15000"/>
                  </a:schemeClr>
                </a:solidFill>
              </a:endParaRPr>
            </a:p>
          </p:txBody>
        </p:sp>
      </p:grpSp>
      <p:grpSp>
        <p:nvGrpSpPr>
          <p:cNvPr id="4" name="22 Grup"/>
          <p:cNvGrpSpPr/>
          <p:nvPr/>
        </p:nvGrpSpPr>
        <p:grpSpPr>
          <a:xfrm>
            <a:off x="179507" y="1635646"/>
            <a:ext cx="8856989" cy="2053392"/>
            <a:chOff x="395534" y="771551"/>
            <a:chExt cx="8424941" cy="1389931"/>
          </a:xfrm>
        </p:grpSpPr>
        <p:grpSp>
          <p:nvGrpSpPr>
            <p:cNvPr id="5" name="Group 30"/>
            <p:cNvGrpSpPr/>
            <p:nvPr/>
          </p:nvGrpSpPr>
          <p:grpSpPr>
            <a:xfrm>
              <a:off x="395534" y="771551"/>
              <a:ext cx="8424941" cy="1296143"/>
              <a:chOff x="4437053" y="2361716"/>
              <a:chExt cx="1515769" cy="1570955"/>
            </a:xfrm>
          </p:grpSpPr>
          <p:grpSp>
            <p:nvGrpSpPr>
              <p:cNvPr id="6" name="Group 8"/>
              <p:cNvGrpSpPr/>
              <p:nvPr/>
            </p:nvGrpSpPr>
            <p:grpSpPr>
              <a:xfrm>
                <a:off x="4437053" y="2361716"/>
                <a:ext cx="1515769" cy="1570955"/>
                <a:chOff x="1934066" y="2570683"/>
                <a:chExt cx="1941922" cy="2012623"/>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2" name="Rounded Rectangle 7"/>
                <p:cNvSpPr/>
                <p:nvPr/>
              </p:nvSpPr>
              <p:spPr>
                <a:xfrm>
                  <a:off x="1934066" y="2570683"/>
                  <a:ext cx="1941921" cy="1941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600" dirty="0"/>
                </a:p>
              </p:txBody>
            </p:sp>
          </p:grpSp>
          <p:sp>
            <p:nvSpPr>
              <p:cNvPr id="10" name="TextBox 9"/>
              <p:cNvSpPr txBox="1"/>
              <p:nvPr/>
            </p:nvSpPr>
            <p:spPr>
              <a:xfrm>
                <a:off x="4509642" y="2419044"/>
                <a:ext cx="1356516" cy="284315"/>
              </a:xfrm>
              <a:prstGeom prst="roundRect">
                <a:avLst/>
              </a:prstGeom>
              <a:noFill/>
            </p:spPr>
            <p:txBody>
              <a:bodyPr wrap="square" rtlCol="0">
                <a:spAutoFit/>
              </a:bodyPr>
              <a:lstStyle/>
              <a:p>
                <a:pPr algn="ctr"/>
                <a:endParaRPr lang="id-ID" sz="1200" b="1" dirty="0">
                  <a:solidFill>
                    <a:schemeClr val="bg1"/>
                  </a:solidFill>
                </a:endParaRPr>
              </a:p>
            </p:txBody>
          </p:sp>
        </p:grpSp>
        <p:sp>
          <p:nvSpPr>
            <p:cNvPr id="43" name="42 Dikdörtgen"/>
            <p:cNvSpPr/>
            <p:nvPr/>
          </p:nvSpPr>
          <p:spPr>
            <a:xfrm>
              <a:off x="467544" y="771551"/>
              <a:ext cx="8208912" cy="1389931"/>
            </a:xfrm>
            <a:prstGeom prst="rect">
              <a:avLst/>
            </a:prstGeom>
          </p:spPr>
          <p:txBody>
            <a:bodyPr wrap="square">
              <a:spAutoFit/>
            </a:bodyPr>
            <a:lstStyle/>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600" dirty="0"/>
                <a:t>Bilgisayar mühendisliği programında bilgisayar donanım yapısı, programlama dilleri, veri yapıları ve algoritmalar, sayısal çözümleme, veri tabanı sistemleri, mantıksal tasarım, mikro işleyiciler, veri iletişim, sistem çözümleme, yönetim bilişim sistemleri gibi meslek derslerinden ve matematik, istatistik, fizik, elektrik, elektronik, ekonomi, işletme yönetimi gibi temel destek derslerinden oluşur. Meslek dersleri laboratuar uygulamaları ile desteklenir. Öğrenciler kuramsal ve uygulamalı dersler yanında, gerek üniversite bilgisayar merkezlerinde, gerekse üniversite dışında bilgisayar merkezi olan kuruluşlarda yaz stajları yaparlar.</a:t>
              </a:r>
              <a:endParaRPr lang="tr-TR" sz="1800" dirty="0"/>
            </a:p>
          </p:txBody>
        </p:sp>
      </p:grpSp>
      <p:grpSp>
        <p:nvGrpSpPr>
          <p:cNvPr id="7" name="13 Grup"/>
          <p:cNvGrpSpPr/>
          <p:nvPr/>
        </p:nvGrpSpPr>
        <p:grpSpPr>
          <a:xfrm>
            <a:off x="471232" y="2356293"/>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17" name="23 Grup"/>
          <p:cNvGrpSpPr/>
          <p:nvPr/>
        </p:nvGrpSpPr>
        <p:grpSpPr>
          <a:xfrm>
            <a:off x="179512" y="3642997"/>
            <a:ext cx="8870746" cy="1569660"/>
            <a:chOff x="395536" y="762535"/>
            <a:chExt cx="8438027" cy="1594748"/>
          </a:xfrm>
        </p:grpSpPr>
        <p:grpSp>
          <p:nvGrpSpPr>
            <p:cNvPr id="19" name="Group 30"/>
            <p:cNvGrpSpPr/>
            <p:nvPr/>
          </p:nvGrpSpPr>
          <p:grpSpPr>
            <a:xfrm>
              <a:off x="395536" y="771550"/>
              <a:ext cx="8424936" cy="1296145"/>
              <a:chOff x="4437053" y="2361713"/>
              <a:chExt cx="1515768" cy="1570956"/>
            </a:xfrm>
          </p:grpSpPr>
          <p:grpSp>
            <p:nvGrpSpPr>
              <p:cNvPr id="23" name="Group 8"/>
              <p:cNvGrpSpPr/>
              <p:nvPr/>
            </p:nvGrpSpPr>
            <p:grpSpPr>
              <a:xfrm>
                <a:off x="4437053" y="2361713"/>
                <a:ext cx="1515768" cy="1570956"/>
                <a:chOff x="1934067" y="2570681"/>
                <a:chExt cx="1941921" cy="2012625"/>
              </a:xfrm>
            </p:grpSpPr>
            <p:sp>
              <p:nvSpPr>
                <p:cNvPr id="25"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26"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4"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0" name="19 Dikdörtgen"/>
            <p:cNvSpPr/>
            <p:nvPr/>
          </p:nvSpPr>
          <p:spPr>
            <a:xfrm>
              <a:off x="477123" y="762535"/>
              <a:ext cx="8356440" cy="1594748"/>
            </a:xfrm>
            <a:prstGeom prst="rect">
              <a:avLst/>
            </a:prstGeom>
          </p:spPr>
          <p:txBody>
            <a:bodyPr wrap="square">
              <a:spAutoFit/>
            </a:bodyPr>
            <a:lstStyle/>
            <a:p>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2000" dirty="0"/>
                <a:t> Bilgisayar mühendisliği programına girmek isteyenlerin normalin üstünde bir genel akademik yeteneğe, özellikle üstün bir sayısal düşünme mantıklı düşünme gücüne sahip, dikkatli, sabırlı ve yaratıcı kişiler olmaları gerekir.</a:t>
              </a:r>
              <a:endParaRPr lang="tr-TR" sz="1800" dirty="0"/>
            </a:p>
            <a:p>
              <a:r>
                <a:rPr lang="tr-TR" sz="1800" dirty="0"/>
                <a:t/>
              </a:r>
              <a:br>
                <a:rPr lang="tr-TR" sz="1800" dirty="0"/>
              </a:br>
              <a:endParaRPr lang="tr-TR" sz="1800"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1000" fill="hold"/>
                                        <p:tgtEl>
                                          <p:spTgt spid="17"/>
                                        </p:tgtEl>
                                        <p:attrNameLst>
                                          <p:attrName>ppt_w</p:attrName>
                                        </p:attrNameLst>
                                      </p:cBhvr>
                                      <p:tavLst>
                                        <p:tav tm="0">
                                          <p:val>
                                            <p:strVal val="#ppt_w*0.05"/>
                                          </p:val>
                                        </p:tav>
                                        <p:tav tm="100000">
                                          <p:val>
                                            <p:strVal val="#ppt_w"/>
                                          </p:val>
                                        </p:tav>
                                      </p:tavLst>
                                    </p:anim>
                                    <p:anim calcmode="lin" valueType="num">
                                      <p:cBhvr>
                                        <p:cTn id="24" dur="1000" fill="hold"/>
                                        <p:tgtEl>
                                          <p:spTgt spid="17"/>
                                        </p:tgtEl>
                                        <p:attrNameLst>
                                          <p:attrName>ppt_h</p:attrName>
                                        </p:attrNameLst>
                                      </p:cBhvr>
                                      <p:tavLst>
                                        <p:tav tm="0">
                                          <p:val>
                                            <p:strVal val="#ppt_h"/>
                                          </p:val>
                                        </p:tav>
                                        <p:tav tm="100000">
                                          <p:val>
                                            <p:strVal val="#ppt_h"/>
                                          </p:val>
                                        </p:tav>
                                      </p:tavLst>
                                    </p:anim>
                                    <p:anim calcmode="lin" valueType="num">
                                      <p:cBhvr>
                                        <p:cTn id="25" dur="1000" fill="hold"/>
                                        <p:tgtEl>
                                          <p:spTgt spid="17"/>
                                        </p:tgtEl>
                                        <p:attrNameLst>
                                          <p:attrName>ppt_x</p:attrName>
                                        </p:attrNameLst>
                                      </p:cBhvr>
                                      <p:tavLst>
                                        <p:tav tm="0">
                                          <p:val>
                                            <p:strVal val="#ppt_x-.2"/>
                                          </p:val>
                                        </p:tav>
                                        <p:tav tm="100000">
                                          <p:val>
                                            <p:strVal val="#ppt_x"/>
                                          </p:val>
                                        </p:tav>
                                      </p:tavLst>
                                    </p:anim>
                                    <p:anim calcmode="lin" valueType="num">
                                      <p:cBhvr>
                                        <p:cTn id="26" dur="1000" fill="hold"/>
                                        <p:tgtEl>
                                          <p:spTgt spid="17"/>
                                        </p:tgtEl>
                                        <p:attrNameLst>
                                          <p:attrName>ppt_y</p:attrName>
                                        </p:attrNameLst>
                                      </p:cBhvr>
                                      <p:tavLst>
                                        <p:tav tm="0">
                                          <p:val>
                                            <p:strVal val="#ppt_y"/>
                                          </p:val>
                                        </p:tav>
                                        <p:tav tm="100000">
                                          <p:val>
                                            <p:strVal val="#ppt_y"/>
                                          </p:val>
                                        </p:tav>
                                      </p:tavLst>
                                    </p:anim>
                                    <p:animEffect transition="in" filter="fade">
                                      <p:cBhvr>
                                        <p:cTn id="2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BİLGİSAYAR MÜHENDİSLİĞİ</a:t>
            </a:r>
            <a:endParaRPr lang="id-ID" dirty="0"/>
          </a:p>
        </p:txBody>
      </p:sp>
      <p:grpSp>
        <p:nvGrpSpPr>
          <p:cNvPr id="3" name="Group 27"/>
          <p:cNvGrpSpPr/>
          <p:nvPr/>
        </p:nvGrpSpPr>
        <p:grpSpPr>
          <a:xfrm>
            <a:off x="107504" y="627535"/>
            <a:ext cx="5112568" cy="4248454"/>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1">
                      <a:lumMod val="75000"/>
                      <a:lumOff val="25000"/>
                    </a:schemeClr>
                  </a:solidFill>
                </a:endParaRPr>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rPr>
                  <a:t>Mezunların Kazandıkları Unvan ve Yaptıkları İşler</a:t>
                </a:r>
                <a:r>
                  <a:rPr lang="tr-TR" sz="2000" dirty="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rPr>
                  <a:t>:</a:t>
                </a:r>
              </a:p>
              <a:p>
                <a:pPr algn="just"/>
                <a:r>
                  <a:rPr lang="tr-TR" sz="1600" dirty="0">
                    <a:solidFill>
                      <a:schemeClr val="tx1">
                        <a:lumMod val="75000"/>
                        <a:lumOff val="25000"/>
                      </a:schemeClr>
                    </a:solidFill>
                  </a:rPr>
                  <a:t>Bilgisayar mühendisleri çeşitli yönetim, endüstri ve hizmet alanlarında sistem çözümleyici ve uygulama programcısı, bilgisayar donanım ve yazılımı üreten ve pazarlayan firmalarda ve genellikle bilgiişlem merkezlerinde sistem programcısı, bilgiişlem merkezlerinde yönetmen, yönetim bilişim sistemleri alanında kurucu ve yönetici mühendis, veri tabanı yönetmeni, bilgisayar destekli endüstriyel sistemlerinin tasarımında ve gerçekleştirilmesinde araştırma-geliştirme mühendisi olarak görev alabilirler. Bu görevlerden ülkemizde en yaygın olanları programcılık ve sistem çözümleyicilik görevleridir. Veri tabanı yönetmeni hemen her türlü kuruluşta, gittikçe önem kazanan veri tabanı uygulamalarında veri tabanının yaratılması ve kullanımı ile ilgili konularda çalışır.</a:t>
                </a:r>
                <a:endParaRPr lang="id-ID" sz="1400" dirty="0">
                  <a:solidFill>
                    <a:schemeClr val="tx1">
                      <a:lumMod val="75000"/>
                      <a:lumOff val="25000"/>
                    </a:schemeClr>
                  </a:solidFill>
                </a:endParaRPr>
              </a:p>
            </p:txBody>
          </p:sp>
        </p:grpSp>
        <p:sp>
          <p:nvSpPr>
            <p:cNvPr id="15" name="TextBox 14"/>
            <p:cNvSpPr txBox="1"/>
            <p:nvPr/>
          </p:nvSpPr>
          <p:spPr>
            <a:xfrm>
              <a:off x="6618950" y="2248947"/>
              <a:ext cx="535859" cy="102020"/>
            </a:xfrm>
            <a:prstGeom prst="roundRect">
              <a:avLst/>
            </a:prstGeom>
            <a:noFill/>
          </p:spPr>
          <p:txBody>
            <a:bodyPr wrap="square" rtlCol="0">
              <a:spAutoFit/>
            </a:bodyPr>
            <a:lstStyle/>
            <a:p>
              <a:pPr algn="ctr"/>
              <a:endParaRPr lang="id-ID" sz="1050" b="1" dirty="0">
                <a:solidFill>
                  <a:schemeClr val="tx1">
                    <a:lumMod val="75000"/>
                    <a:lumOff val="25000"/>
                  </a:schemeClr>
                </a:solidFill>
              </a:endParaRPr>
            </a:p>
          </p:txBody>
        </p:sp>
      </p:grpSp>
      <p:grpSp>
        <p:nvGrpSpPr>
          <p:cNvPr id="5" name="Group 23"/>
          <p:cNvGrpSpPr/>
          <p:nvPr/>
        </p:nvGrpSpPr>
        <p:grpSpPr>
          <a:xfrm>
            <a:off x="5292080" y="627534"/>
            <a:ext cx="3818735" cy="4392488"/>
            <a:chOff x="3979683" y="4649295"/>
            <a:chExt cx="1960141"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id-ID" sz="1200" dirty="0">
                <a:solidFill>
                  <a:schemeClr val="tx1">
                    <a:lumMod val="75000"/>
                    <a:lumOff val="25000"/>
                  </a:schemeClr>
                </a:solidFill>
              </a:endParaRPr>
            </a:p>
          </p:txBody>
        </p:sp>
        <p:sp>
          <p:nvSpPr>
            <p:cNvPr id="27" name="Rounded Rectangle 22"/>
            <p:cNvSpPr/>
            <p:nvPr/>
          </p:nvSpPr>
          <p:spPr>
            <a:xfrm>
              <a:off x="3997903"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rPr>
                <a:t>Çalışma Alanları</a:t>
              </a:r>
              <a:r>
                <a:rPr lang="tr-TR" sz="1800" dirty="0">
                  <a:ln w="18415" cmpd="sng">
                    <a:solidFill>
                      <a:srgbClr val="FFFFFF"/>
                    </a:solidFill>
                    <a:prstDash val="solid"/>
                  </a:ln>
                  <a:solidFill>
                    <a:schemeClr val="tx1">
                      <a:lumMod val="75000"/>
                      <a:lumOff val="25000"/>
                    </a:schemeClr>
                  </a:solidFill>
                  <a:effectLst>
                    <a:outerShdw blurRad="63500" dir="3600000" algn="tl" rotWithShape="0">
                      <a:srgbClr val="000000">
                        <a:alpha val="70000"/>
                      </a:srgbClr>
                    </a:outerShdw>
                  </a:effectLst>
                </a:rPr>
                <a:t>:</a:t>
              </a:r>
              <a:r>
                <a:rPr lang="tr-TR" sz="1600" dirty="0">
                  <a:solidFill>
                    <a:schemeClr val="tx1">
                      <a:lumMod val="75000"/>
                      <a:lumOff val="25000"/>
                    </a:schemeClr>
                  </a:solidFill>
                </a:rPr>
                <a:t>Bilgisayar kullanımının hızla yaygınlaştığı ülkemizde bilgisayar mühendisliği bölümü mezunlarının yönetim, eğitim, endüstri, ticaret ve hizmet alanlarında faaliyet gösteren çeşitli kamu kuruluşları ile özel kuruluşlarda, bankalarda, üniversitelerde, bilgisayar donanım ve yazılımı üreten ve pazarlayan firmalarda çalışma olanakları vardır. Bilgisayar mühendisliği programını bitirenler, öğretmenlik meslek bilgisi eğitimi de almış olmak koşulu ile meslek liselerinde bilgisayar alanı ile ilgili derslere öğretmen olarak da çalışabilirler.</a:t>
              </a:r>
              <a:endParaRPr lang="id-ID" sz="1600" dirty="0">
                <a:solidFill>
                  <a:schemeClr val="tx1">
                    <a:lumMod val="75000"/>
                    <a:lumOff val="2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DİŞ HEKİMLİĞİ</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6" name="25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34.229</a:t>
              </a:r>
              <a:endParaRPr lang="tr-TR" sz="2500" b="1" dirty="0">
                <a:solidFill>
                  <a:srgbClr val="FF9900"/>
                </a:solidFill>
              </a:endParaRPr>
            </a:p>
          </p:txBody>
        </p:sp>
      </p:grpSp>
      <p:grpSp>
        <p:nvGrpSpPr>
          <p:cNvPr id="24" name="23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a:t> </a:t>
              </a:r>
              <a:r>
                <a:rPr lang="tr-TR" sz="2800" b="1" dirty="0" smtClean="0">
                  <a:solidFill>
                    <a:schemeClr val="accent1">
                      <a:lumMod val="75000"/>
                    </a:schemeClr>
                  </a:solidFill>
                </a:rPr>
                <a:t>474,58*</a:t>
              </a:r>
              <a:endParaRPr lang="tr-TR" sz="2800" dirty="0">
                <a:solidFill>
                  <a:schemeClr val="accent1">
                    <a:lumMod val="75000"/>
                  </a:schemeClr>
                </a:solidFill>
              </a:endParaRPr>
            </a:p>
          </p:txBody>
        </p:sp>
      </p:grpSp>
      <p:grpSp>
        <p:nvGrpSpPr>
          <p:cNvPr id="23" name="22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38" name="37 Metin kutusu"/>
          <p:cNvSpPr txBox="1"/>
          <p:nvPr/>
        </p:nvSpPr>
        <p:spPr>
          <a:xfrm>
            <a:off x="6610845" y="881600"/>
            <a:ext cx="2230988" cy="564701"/>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*Kars Kafkas üniversitesi</a:t>
            </a:r>
            <a:endParaRPr lang="tr-TR" sz="1600" b="1" dirty="0">
              <a:solidFill>
                <a:schemeClr val="accent1">
                  <a:lumMod val="75000"/>
                </a:schemeClr>
              </a:solidFill>
            </a:endParaRPr>
          </a:p>
          <a:p>
            <a:pPr marL="342900" indent="-342900">
              <a:buFont typeface="Arial" panose="020B0604020202020204" pitchFamily="34" charset="0"/>
              <a:buChar char="•"/>
            </a:pP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 presetClass="entr" presetSubtype="2"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 calcmode="lin" valueType="num">
                                      <p:cBhvr additive="base">
                                        <p:cTn id="20" dur="1000" fill="hold"/>
                                        <p:tgtEl>
                                          <p:spTgt spid="23"/>
                                        </p:tgtEl>
                                        <p:attrNameLst>
                                          <p:attrName>ppt_x</p:attrName>
                                        </p:attrNameLst>
                                      </p:cBhvr>
                                      <p:tavLst>
                                        <p:tav tm="0">
                                          <p:val>
                                            <p:strVal val="1+#ppt_w/2"/>
                                          </p:val>
                                        </p:tav>
                                        <p:tav tm="100000">
                                          <p:val>
                                            <p:strVal val="#ppt_x"/>
                                          </p:val>
                                        </p:tav>
                                      </p:tavLst>
                                    </p:anim>
                                    <p:anim calcmode="lin" valueType="num">
                                      <p:cBhvr additive="base">
                                        <p:cTn id="21" dur="1000" fill="hold"/>
                                        <p:tgtEl>
                                          <p:spTgt spid="23"/>
                                        </p:tgtEl>
                                        <p:attrNameLst>
                                          <p:attrName>ppt_y</p:attrName>
                                        </p:attrNameLst>
                                      </p:cBhvr>
                                      <p:tavLst>
                                        <p:tav tm="0">
                                          <p:val>
                                            <p:strVal val="#ppt_y"/>
                                          </p:val>
                                        </p:tav>
                                        <p:tav tm="100000">
                                          <p:val>
                                            <p:strVal val="#ppt_y"/>
                                          </p:val>
                                        </p:tav>
                                      </p:tavLst>
                                    </p:anim>
                                  </p:childTnLst>
                                </p:cTn>
                              </p:par>
                            </p:childTnLst>
                          </p:cTn>
                        </p:par>
                        <p:par>
                          <p:cTn id="22" fill="hold">
                            <p:stCondLst>
                              <p:cond delay="1750"/>
                            </p:stCondLst>
                            <p:childTnLst>
                              <p:par>
                                <p:cTn id="23" presetID="2" presetClass="entr" presetSubtype="1" fill="hold"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1000" fill="hold"/>
                                        <p:tgtEl>
                                          <p:spTgt spid="24"/>
                                        </p:tgtEl>
                                        <p:attrNameLst>
                                          <p:attrName>ppt_x</p:attrName>
                                        </p:attrNameLst>
                                      </p:cBhvr>
                                      <p:tavLst>
                                        <p:tav tm="0">
                                          <p:val>
                                            <p:strVal val="#ppt_x"/>
                                          </p:val>
                                        </p:tav>
                                        <p:tav tm="100000">
                                          <p:val>
                                            <p:strVal val="#ppt_x"/>
                                          </p:val>
                                        </p:tav>
                                      </p:tavLst>
                                    </p:anim>
                                    <p:anim calcmode="lin" valueType="num">
                                      <p:cBhvr additive="base">
                                        <p:cTn id="26" dur="1000" fill="hold"/>
                                        <p:tgtEl>
                                          <p:spTgt spid="24"/>
                                        </p:tgtEl>
                                        <p:attrNameLst>
                                          <p:attrName>ppt_y</p:attrName>
                                        </p:attrNameLst>
                                      </p:cBhvr>
                                      <p:tavLst>
                                        <p:tav tm="0">
                                          <p:val>
                                            <p:strVal val="0-#ppt_h/2"/>
                                          </p:val>
                                        </p:tav>
                                        <p:tav tm="100000">
                                          <p:val>
                                            <p:strVal val="#ppt_y"/>
                                          </p:val>
                                        </p:tav>
                                      </p:tavLst>
                                    </p:anim>
                                  </p:childTnLst>
                                </p:cTn>
                              </p:par>
                            </p:childTnLst>
                          </p:cTn>
                        </p:par>
                        <p:par>
                          <p:cTn id="27" fill="hold">
                            <p:stCondLst>
                              <p:cond delay="2750"/>
                            </p:stCondLst>
                            <p:childTnLst>
                              <p:par>
                                <p:cTn id="28" presetID="2" presetClass="entr" presetSubtype="8" fill="hold"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1000" fill="hold"/>
                                        <p:tgtEl>
                                          <p:spTgt spid="26"/>
                                        </p:tgtEl>
                                        <p:attrNameLst>
                                          <p:attrName>ppt_x</p:attrName>
                                        </p:attrNameLst>
                                      </p:cBhvr>
                                      <p:tavLst>
                                        <p:tav tm="0">
                                          <p:val>
                                            <p:strVal val="0-#ppt_w/2"/>
                                          </p:val>
                                        </p:tav>
                                        <p:tav tm="100000">
                                          <p:val>
                                            <p:strVal val="#ppt_x"/>
                                          </p:val>
                                        </p:tav>
                                      </p:tavLst>
                                    </p:anim>
                                    <p:anim calcmode="lin" valueType="num">
                                      <p:cBhvr additive="base">
                                        <p:cTn id="31" dur="10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DİŞ HEKİMLİĞİ</a:t>
            </a:r>
            <a:endParaRPr lang="id-ID" sz="2800" dirty="0"/>
          </a:p>
        </p:txBody>
      </p:sp>
      <p:grpSp>
        <p:nvGrpSpPr>
          <p:cNvPr id="3" name="Group 18"/>
          <p:cNvGrpSpPr/>
          <p:nvPr/>
        </p:nvGrpSpPr>
        <p:grpSpPr>
          <a:xfrm>
            <a:off x="179512" y="555526"/>
            <a:ext cx="8856984" cy="936104"/>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7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a:t>
              </a:r>
              <a:r>
                <a:rPr lang="tr-TR" sz="1700" dirty="0">
                  <a:solidFill>
                    <a:schemeClr val="tx2">
                      <a:lumMod val="75000"/>
                    </a:schemeClr>
                  </a:solidFill>
                </a:rPr>
                <a:t> </a:t>
              </a:r>
              <a:r>
                <a:rPr lang="tr-TR" sz="2000" dirty="0">
                  <a:solidFill>
                    <a:schemeClr val="tx1">
                      <a:lumMod val="85000"/>
                      <a:lumOff val="15000"/>
                    </a:schemeClr>
                  </a:solidFill>
                </a:rPr>
                <a:t> </a:t>
              </a:r>
              <a:r>
                <a:rPr lang="tr-TR" sz="1800" dirty="0"/>
                <a:t> </a:t>
              </a:r>
              <a:r>
                <a:rPr lang="tr-TR" sz="1600" dirty="0" smtClean="0">
                  <a:solidFill>
                    <a:schemeClr val="tx1">
                      <a:lumMod val="85000"/>
                      <a:lumOff val="15000"/>
                    </a:schemeClr>
                  </a:solidFill>
                </a:rPr>
                <a:t>Diş hekimliği, </a:t>
              </a:r>
              <a:r>
                <a:rPr lang="tr-TR" sz="1600" dirty="0">
                  <a:solidFill>
                    <a:schemeClr val="tx1">
                      <a:lumMod val="85000"/>
                      <a:lumOff val="15000"/>
                    </a:schemeClr>
                  </a:solidFill>
                </a:rPr>
                <a:t>baş, yüz, ağız, çeneler ve dişlerin normal yapısını; görevlerini, hastalıklarını inceleyen ve bu hastalıkların koruyucu, iyileştirici tedavilerini kendine uğraş edinen uzmanlar yetiştirmek. </a:t>
              </a:r>
              <a:endParaRPr lang="id-ID" sz="1700" dirty="0">
                <a:solidFill>
                  <a:schemeClr val="tx1">
                    <a:lumMod val="85000"/>
                    <a:lumOff val="15000"/>
                  </a:schemeClr>
                </a:solidFill>
              </a:endParaRPr>
            </a:p>
          </p:txBody>
        </p:sp>
      </p:grpSp>
      <p:grpSp>
        <p:nvGrpSpPr>
          <p:cNvPr id="4" name="22 Grup"/>
          <p:cNvGrpSpPr/>
          <p:nvPr/>
        </p:nvGrpSpPr>
        <p:grpSpPr>
          <a:xfrm>
            <a:off x="179512" y="1563638"/>
            <a:ext cx="8856984" cy="1559788"/>
            <a:chOff x="395536" y="771551"/>
            <a:chExt cx="8424936" cy="1499049"/>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grpSp>
          <p:sp>
            <p:nvSpPr>
              <p:cNvPr id="10" name="TextBox 9"/>
              <p:cNvSpPr txBox="1"/>
              <p:nvPr/>
            </p:nvSpPr>
            <p:spPr>
              <a:xfrm>
                <a:off x="4509642" y="2419044"/>
                <a:ext cx="1356516" cy="436993"/>
              </a:xfrm>
              <a:prstGeom prst="roundRect">
                <a:avLst/>
              </a:prstGeom>
              <a:noFill/>
            </p:spPr>
            <p:txBody>
              <a:bodyPr wrap="square" rtlCol="0">
                <a:spAutoFit/>
              </a:bodyPr>
              <a:lstStyle/>
              <a:p>
                <a:pPr algn="ctr"/>
                <a:endParaRPr lang="id-ID" sz="1400" b="1" dirty="0">
                  <a:solidFill>
                    <a:schemeClr val="bg1"/>
                  </a:solidFill>
                </a:endParaRPr>
              </a:p>
            </p:txBody>
          </p:sp>
        </p:grpSp>
        <p:sp>
          <p:nvSpPr>
            <p:cNvPr id="43" name="42 Dikdörtgen"/>
            <p:cNvSpPr/>
            <p:nvPr/>
          </p:nvSpPr>
          <p:spPr>
            <a:xfrm>
              <a:off x="467544" y="771551"/>
              <a:ext cx="8208912" cy="1499049"/>
            </a:xfrm>
            <a:prstGeom prst="rect">
              <a:avLst/>
            </a:prstGeom>
          </p:spPr>
          <p:txBody>
            <a:bodyPr wrap="square">
              <a:spAutoFit/>
            </a:bodyPr>
            <a:lstStyle/>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 </a:t>
              </a:r>
              <a:r>
                <a:rPr lang="tr-TR" sz="1400" dirty="0"/>
                <a:t> Türkiye’de diş hekimliği eğitimi liseden sonra 5 yıl olup, Temel Tıp - </a:t>
              </a:r>
              <a:r>
                <a:rPr lang="tr-TR" sz="1400" dirty="0" err="1"/>
                <a:t>Dişhekimliği</a:t>
              </a:r>
              <a:r>
                <a:rPr lang="tr-TR" sz="1400" dirty="0"/>
                <a:t> ve Klinik Diş hekimliği </a:t>
              </a:r>
              <a:r>
                <a:rPr lang="nn-NO" sz="1400" dirty="0"/>
                <a:t>eğitimi olarak iki aşamadan oluşur</a:t>
              </a:r>
              <a:r>
                <a:rPr lang="tr-TR" sz="1400" dirty="0"/>
                <a:t>.</a:t>
              </a:r>
              <a:r>
                <a:rPr lang="nn-NO" sz="1400" dirty="0"/>
                <a:t> </a:t>
              </a:r>
              <a:r>
                <a:rPr lang="tr-TR" sz="1400" dirty="0"/>
                <a:t>Beş yıllık eğitim boyunca öğrenciler hem teorik hem de pratik olarak yetiştirilir. Temel Diş hekimliği eğitiminde, öğrencilere temel fen bilimleri dersleri ile hekimlik nosyonunu almaları için temel tıp dersleri verilmektedir. Bu derslerin yanı sıra el becerilerini geliştirecek ve ağız-diş morfolojisini uygulayarak öğrenecekleri dersleri de alırlar. Eğitimin son iki yılında ise, meslek ağırlıklı teorik dersler ve pratik uygulamalar ağırlık kazanmaktadır.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004085"/>
            <a:ext cx="8856984" cy="2159953"/>
            <a:chOff x="395536" y="771550"/>
            <a:chExt cx="8424936" cy="1395650"/>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395649"/>
            </a:xfrm>
            <a:prstGeom prst="rect">
              <a:avLst/>
            </a:prstGeom>
          </p:spPr>
          <p:txBody>
            <a:bodyPr wrap="square">
              <a:spAutoFit/>
            </a:bodyPr>
            <a:lstStyle/>
            <a:p>
              <a:pPr algn="just"/>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dirty="0"/>
                <a:t> Diş hekimliği programına girebilmek için üstün bir akademik yeteneğin yanı sıra fen derslerinde başarılı olmak gerekir. Diş hekimliği eğitiminin uygulamalı kısmı, el ve parmak becerisi, uzay ilişkileri yeteneği ve estetik görüş gerektirmektedir. Bir diş hekimi hastaları ile iyi ilişki kurabilmeli, onların güvenini kazanabilmelidir. Bunun için diş hekimi olmayı düşünen bir kimsenin hoşgörülü, güler yüzlü olması ve insanlara içten ilgi duyması gerekir. Ayrıca bir diş hekiminin uzun süre ayakta çalışabilmesi için bedence güçlü olması beklenir. Diş hekimliği eğitimi oldukça masraflı bir eğitimdir. Öğrenciler uygulamalarda kullanacakları alet ve gereçleri kendileri sağlamak durumundadırlar ve bu da oldukça ağır bir mali yük getirmektedir.</a:t>
              </a: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DİŞ HEKİMLİĞİ</a:t>
            </a:r>
            <a:endParaRPr lang="id-ID" dirty="0"/>
          </a:p>
        </p:txBody>
      </p:sp>
      <p:grpSp>
        <p:nvGrpSpPr>
          <p:cNvPr id="3" name="Group 27"/>
          <p:cNvGrpSpPr/>
          <p:nvPr/>
        </p:nvGrpSpPr>
        <p:grpSpPr>
          <a:xfrm>
            <a:off x="107504" y="774247"/>
            <a:ext cx="4464496" cy="4101741"/>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Mezunların Kazandıkları Unvan ve Yaptıkları İşler</a:t>
                </a:r>
                <a:r>
                  <a:rPr lang="tr-TR" sz="18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a:t>
                </a:r>
              </a:p>
              <a:p>
                <a:pPr algn="just"/>
                <a:r>
                  <a:rPr lang="tr-TR" sz="1600" dirty="0">
                    <a:solidFill>
                      <a:schemeClr val="tx1">
                        <a:lumMod val="85000"/>
                        <a:lumOff val="15000"/>
                      </a:schemeClr>
                    </a:solidFill>
                  </a:rPr>
                  <a:t> Beş yıllık teorik </a:t>
                </a:r>
                <a:r>
                  <a:rPr lang="tr-TR" sz="1600" i="1" dirty="0">
                    <a:solidFill>
                      <a:schemeClr val="tx1">
                        <a:lumMod val="85000"/>
                        <a:lumOff val="15000"/>
                      </a:schemeClr>
                    </a:solidFill>
                  </a:rPr>
                  <a:t>ve</a:t>
                </a:r>
                <a:r>
                  <a:rPr lang="tr-TR" sz="1600" dirty="0">
                    <a:solidFill>
                      <a:schemeClr val="tx1">
                        <a:lumMod val="85000"/>
                        <a:lumOff val="15000"/>
                      </a:schemeClr>
                    </a:solidFill>
                  </a:rPr>
                  <a:t> pratik öğretim ve sınavlarını başarıyla tamamlayan öğrencilere diş hekimi diploması verilir. Eğitimlerini başarı ile tamamlayan öğrencilerin meslek içinde uzmanlık veya doktora sınavlarına girerek akademik kariyere devam etmeleri veya o dalda uzman veya doktoralı diş hekimi olarak görev yapmaları mümkündür.</a:t>
                </a:r>
              </a:p>
              <a:p>
                <a:pPr algn="just"/>
                <a:r>
                  <a:rPr lang="tr-TR" sz="1600" dirty="0">
                    <a:solidFill>
                      <a:schemeClr val="tx1">
                        <a:lumMod val="85000"/>
                        <a:lumOff val="15000"/>
                      </a:schemeClr>
                    </a:solidFill>
                  </a:rPr>
                  <a:t>Diş hekimliği lisans eğitimini tamamlayan (diş hekimliği diplomasına sahip olan) diş hekimi yüksek lisansını iki alanda gerçekleştirebilir;</a:t>
                </a:r>
              </a:p>
              <a:p>
                <a:pPr algn="just"/>
                <a:r>
                  <a:rPr lang="tr-TR" sz="1600" b="1" dirty="0">
                    <a:solidFill>
                      <a:schemeClr val="bg1"/>
                    </a:solidFill>
                  </a:rPr>
                  <a:t>1-Uzmanlık</a:t>
                </a:r>
                <a:r>
                  <a:rPr lang="tr-TR" sz="1600" b="1" dirty="0">
                    <a:solidFill>
                      <a:schemeClr val="tx1"/>
                    </a:solidFill>
                  </a:rPr>
                  <a:t> (</a:t>
                </a:r>
                <a:r>
                  <a:rPr lang="tr-TR" sz="1600" dirty="0">
                    <a:solidFill>
                      <a:schemeClr val="tx1">
                        <a:lumMod val="85000"/>
                        <a:lumOff val="15000"/>
                      </a:schemeClr>
                    </a:solidFill>
                  </a:rPr>
                  <a:t>Ortodonti ve Diş Protezi)</a:t>
                </a:r>
              </a:p>
              <a:p>
                <a:pPr algn="just"/>
                <a:r>
                  <a:rPr lang="tr-TR" sz="1600" b="1" dirty="0">
                    <a:solidFill>
                      <a:schemeClr val="bg1"/>
                    </a:solidFill>
                  </a:rPr>
                  <a:t>2-Doktora </a:t>
                </a:r>
                <a:r>
                  <a:rPr lang="tr-TR" sz="1600" b="1" dirty="0">
                    <a:solidFill>
                      <a:schemeClr val="tx1"/>
                    </a:solidFill>
                  </a:rPr>
                  <a:t>(</a:t>
                </a:r>
                <a:r>
                  <a:rPr lang="tr-TR" sz="1600" dirty="0">
                    <a:solidFill>
                      <a:schemeClr val="tx1">
                        <a:lumMod val="85000"/>
                        <a:lumOff val="15000"/>
                      </a:schemeClr>
                    </a:solidFill>
                  </a:rPr>
                  <a:t>Diş hekimliği ana bilim </a:t>
                </a:r>
                <a:r>
                  <a:rPr lang="sv-SE" sz="1600" dirty="0">
                    <a:solidFill>
                      <a:schemeClr val="tx1">
                        <a:lumMod val="85000"/>
                        <a:lumOff val="15000"/>
                      </a:schemeClr>
                    </a:solidFill>
                  </a:rPr>
                  <a:t>ve bilim dallarının tümünde doktora yapma olanağı</a:t>
                </a:r>
                <a:r>
                  <a:rPr lang="tr-TR" sz="1600" dirty="0">
                    <a:solidFill>
                      <a:schemeClr val="tx1">
                        <a:lumMod val="85000"/>
                        <a:lumOff val="15000"/>
                      </a:schemeClr>
                    </a:solidFill>
                  </a:rPr>
                  <a:t> vardır.)</a:t>
                </a:r>
                <a:endParaRPr lang="id-ID" sz="1600" dirty="0">
                  <a:solidFill>
                    <a:schemeClr val="tx1">
                      <a:lumMod val="85000"/>
                      <a:lumOff val="15000"/>
                    </a:schemeClr>
                  </a:solidFill>
                </a:endParaRPr>
              </a:p>
            </p:txBody>
          </p:sp>
        </p:grpSp>
        <p:sp>
          <p:nvSpPr>
            <p:cNvPr id="15" name="TextBox 14"/>
            <p:cNvSpPr txBox="1"/>
            <p:nvPr/>
          </p:nvSpPr>
          <p:spPr>
            <a:xfrm>
              <a:off x="6618950" y="2248947"/>
              <a:ext cx="535859" cy="254185"/>
            </a:xfrm>
            <a:prstGeom prst="roundRect">
              <a:avLst/>
            </a:prstGeom>
            <a:noFill/>
          </p:spPr>
          <p:txBody>
            <a:bodyPr wrap="square" rtlCol="0">
              <a:spAutoFit/>
            </a:bodyPr>
            <a:lstStyle/>
            <a:p>
              <a:pPr algn="ctr"/>
              <a:endParaRPr lang="id-ID" sz="1200" b="1" dirty="0">
                <a:solidFill>
                  <a:schemeClr val="bg1"/>
                </a:solidFill>
              </a:endParaRPr>
            </a:p>
          </p:txBody>
        </p:sp>
      </p:grpSp>
      <p:grpSp>
        <p:nvGrpSpPr>
          <p:cNvPr id="5" name="Group 23"/>
          <p:cNvGrpSpPr/>
          <p:nvPr/>
        </p:nvGrpSpPr>
        <p:grpSpPr>
          <a:xfrm>
            <a:off x="4788024" y="627534"/>
            <a:ext cx="4211960"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solidFill>
                  <a:schemeClr val="tx1">
                    <a:lumMod val="85000"/>
                    <a:lumOff val="15000"/>
                  </a:schemeClr>
                </a:solidFill>
              </a:endParaRPr>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Çalışma Alanları: </a:t>
              </a:r>
              <a:r>
                <a:rPr lang="tr-TR" sz="1600" dirty="0">
                  <a:solidFill>
                    <a:schemeClr val="tx1">
                      <a:lumMod val="85000"/>
                      <a:lumOff val="15000"/>
                    </a:schemeClr>
                  </a:solidFill>
                </a:rPr>
                <a:t>Diş hekimleri, serbest çalışabilecekleri gibi bir devlet kuruluşunda da görev alabilirler. Muayenehane açacak bir diş hekiminin önce Türk Tabipler Odasına başvurması, Sağlık Bakanlığından muayenehane açma izni alması ve durumu Maliye Bakanlığına bildirmesi gerekir. Resmi ve özel hastanelerde veya dispanserlerde çalışmak isteyen diş hekimleri ilgili kurumlara başvurur ve açık yerlere tayin edilirler. Diş hekimleri Türk Tabipler Odasına üye olmak zorundadırlar. Diş hekimlerinin bir kısmı da uzmanlık eğitimi görüp üniversitelerde görev almaktadırlar. </a:t>
              </a:r>
              <a:endParaRPr lang="id-ID" dirty="0">
                <a:solidFill>
                  <a:schemeClr val="tx1">
                    <a:lumMod val="85000"/>
                    <a:lumOff val="15000"/>
                  </a:schemeClr>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ECZACILIK</a:t>
            </a:r>
            <a:endParaRPr lang="id-ID" dirty="0"/>
          </a:p>
        </p:txBody>
      </p:sp>
      <p:sp>
        <p:nvSpPr>
          <p:cNvPr id="35" name="34 Oval"/>
          <p:cNvSpPr/>
          <p:nvPr/>
        </p:nvSpPr>
        <p:spPr>
          <a:xfrm>
            <a:off x="61575"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23" name="22 Grup"/>
          <p:cNvGrpSpPr/>
          <p:nvPr/>
        </p:nvGrpSpPr>
        <p:grpSpPr>
          <a:xfrm>
            <a:off x="447886" y="26697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47.231</a:t>
              </a:r>
              <a:endParaRPr lang="tr-TR" sz="2500" b="1" dirty="0">
                <a:solidFill>
                  <a:srgbClr val="FF9900"/>
                </a:solidFill>
              </a:endParaRPr>
            </a:p>
          </p:txBody>
        </p:sp>
      </p:grpSp>
      <p:grpSp>
        <p:nvGrpSpPr>
          <p:cNvPr id="27" name="26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a:solidFill>
                    <a:schemeClr val="accent1">
                      <a:lumMod val="75000"/>
                    </a:schemeClr>
                  </a:solidFill>
                </a:rPr>
                <a:t>*</a:t>
              </a:r>
              <a:r>
                <a:rPr lang="tr-TR" sz="2800" b="1" dirty="0"/>
                <a:t> </a:t>
              </a:r>
              <a:r>
                <a:rPr lang="tr-TR" sz="2800" b="1" dirty="0" smtClean="0">
                  <a:solidFill>
                    <a:schemeClr val="accent1">
                      <a:lumMod val="75000"/>
                    </a:schemeClr>
                  </a:solidFill>
                </a:rPr>
                <a:t>458,70</a:t>
              </a:r>
              <a:endParaRPr lang="tr-TR" sz="2800" dirty="0">
                <a:solidFill>
                  <a:schemeClr val="accent1">
                    <a:lumMod val="75000"/>
                  </a:schemeClr>
                </a:solidFill>
              </a:endParaRPr>
            </a:p>
          </p:txBody>
        </p:sp>
      </p:grpSp>
      <p:grpSp>
        <p:nvGrpSpPr>
          <p:cNvPr id="24" name="23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38" name="37 Metin kutusu"/>
          <p:cNvSpPr txBox="1"/>
          <p:nvPr/>
        </p:nvSpPr>
        <p:spPr>
          <a:xfrm>
            <a:off x="6106463" y="904884"/>
            <a:ext cx="2904699" cy="318480"/>
          </a:xfrm>
          <a:prstGeom prst="rect">
            <a:avLst/>
          </a:prstGeom>
          <a:noFill/>
        </p:spPr>
        <p:txBody>
          <a:bodyPr wrap="none" lIns="71561" tIns="35780" rIns="71561" bIns="35780" rtlCol="0">
            <a:spAutoFit/>
          </a:bodyPr>
          <a:lstStyle/>
          <a:p>
            <a:r>
              <a:rPr lang="tr-TR" sz="1600" b="1" dirty="0">
                <a:solidFill>
                  <a:schemeClr val="accent1">
                    <a:lumMod val="75000"/>
                  </a:schemeClr>
                </a:solidFill>
              </a:rPr>
              <a:t>*Ağrı İbrahim Çeçen </a:t>
            </a:r>
            <a:r>
              <a:rPr lang="tr-TR" sz="1600" b="1" dirty="0" smtClean="0">
                <a:solidFill>
                  <a:schemeClr val="accent1">
                    <a:lumMod val="75000"/>
                  </a:schemeClr>
                </a:solidFill>
              </a:rPr>
              <a:t>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5"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5"/>
                                        </p:tgtEl>
                                      </p:cBhvr>
                                    </p:animEffect>
                                  </p:childTnLst>
                                </p:cTn>
                              </p:par>
                            </p:childTnLst>
                          </p:cTn>
                        </p:par>
                        <p:par>
                          <p:cTn id="28" fill="hold">
                            <p:stCondLst>
                              <p:cond delay="1750"/>
                            </p:stCondLst>
                            <p:childTnLst>
                              <p:par>
                                <p:cTn id="29" presetID="51"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770" decel="100000"/>
                                        <p:tgtEl>
                                          <p:spTgt spid="38"/>
                                        </p:tgtEl>
                                      </p:cBhvr>
                                    </p:animEffect>
                                    <p:animScale>
                                      <p:cBhvr>
                                        <p:cTn id="32" dur="770" decel="100000"/>
                                        <p:tgtEl>
                                          <p:spTgt spid="38"/>
                                        </p:tgtEl>
                                      </p:cBhvr>
                                      <p:from x="10000" y="10000"/>
                                      <p:to x="200000" y="450000"/>
                                    </p:animScale>
                                    <p:animScale>
                                      <p:cBhvr>
                                        <p:cTn id="33" dur="1230" accel="100000" fill="hold">
                                          <p:stCondLst>
                                            <p:cond delay="770"/>
                                          </p:stCondLst>
                                        </p:cTn>
                                        <p:tgtEl>
                                          <p:spTgt spid="38"/>
                                        </p:tgtEl>
                                      </p:cBhvr>
                                      <p:from x="200000" y="450000"/>
                                      <p:to x="100000" y="100000"/>
                                    </p:animScale>
                                    <p:set>
                                      <p:cBhvr>
                                        <p:cTn id="34" dur="770" fill="hold"/>
                                        <p:tgtEl>
                                          <p:spTgt spid="38"/>
                                        </p:tgtEl>
                                        <p:attrNameLst>
                                          <p:attrName>ppt_x</p:attrName>
                                        </p:attrNameLst>
                                      </p:cBhvr>
                                      <p:to>
                                        <p:strVal val="(0.5)"/>
                                      </p:to>
                                    </p:set>
                                    <p:anim from="(0.5)" to="(#ppt_x)" calcmode="lin" valueType="num">
                                      <p:cBhvr>
                                        <p:cTn id="35" dur="1230" accel="100000" fill="hold">
                                          <p:stCondLst>
                                            <p:cond delay="770"/>
                                          </p:stCondLst>
                                        </p:cTn>
                                        <p:tgtEl>
                                          <p:spTgt spid="38"/>
                                        </p:tgtEl>
                                        <p:attrNameLst>
                                          <p:attrName>ppt_x</p:attrName>
                                        </p:attrNameLst>
                                      </p:cBhvr>
                                    </p:anim>
                                    <p:set>
                                      <p:cBhvr>
                                        <p:cTn id="36" dur="770" fill="hold"/>
                                        <p:tgtEl>
                                          <p:spTgt spid="38"/>
                                        </p:tgtEl>
                                        <p:attrNameLst>
                                          <p:attrName>ppt_y</p:attrName>
                                        </p:attrNameLst>
                                      </p:cBhvr>
                                      <p:to>
                                        <p:strVal val="(#ppt_y+0.4)"/>
                                      </p:to>
                                    </p:set>
                                    <p:anim from="(#ppt_y+0.4)" to="(#ppt_y)" calcmode="lin" valueType="num">
                                      <p:cBhvr>
                                        <p:cTn id="37" dur="1230" accel="100000" fill="hold">
                                          <p:stCondLst>
                                            <p:cond delay="770"/>
                                          </p:stCondLst>
                                        </p:cTn>
                                        <p:tgtEl>
                                          <p:spTgt spid="38"/>
                                        </p:tgtEl>
                                        <p:attrNameLst>
                                          <p:attrName>ppt_y</p:attrName>
                                        </p:attrNameLst>
                                      </p:cBhvr>
                                    </p:anim>
                                  </p:childTnLst>
                                </p:cTn>
                              </p:par>
                            </p:childTnLst>
                          </p:cTn>
                        </p:par>
                        <p:par>
                          <p:cTn id="38" fill="hold">
                            <p:stCondLst>
                              <p:cond delay="3750"/>
                            </p:stCondLst>
                            <p:childTnLst>
                              <p:par>
                                <p:cTn id="39" presetID="2" presetClass="entr" presetSubtype="4"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1000" fill="hold"/>
                                        <p:tgtEl>
                                          <p:spTgt spid="27"/>
                                        </p:tgtEl>
                                        <p:attrNameLst>
                                          <p:attrName>ppt_x</p:attrName>
                                        </p:attrNameLst>
                                      </p:cBhvr>
                                      <p:tavLst>
                                        <p:tav tm="0">
                                          <p:val>
                                            <p:strVal val="#ppt_x"/>
                                          </p:val>
                                        </p:tav>
                                        <p:tav tm="100000">
                                          <p:val>
                                            <p:strVal val="#ppt_x"/>
                                          </p:val>
                                        </p:tav>
                                      </p:tavLst>
                                    </p:anim>
                                    <p:anim calcmode="lin" valueType="num">
                                      <p:cBhvr additive="base">
                                        <p:cTn id="42" dur="1000" fill="hold"/>
                                        <p:tgtEl>
                                          <p:spTgt spid="27"/>
                                        </p:tgtEl>
                                        <p:attrNameLst>
                                          <p:attrName>ppt_y</p:attrName>
                                        </p:attrNameLst>
                                      </p:cBhvr>
                                      <p:tavLst>
                                        <p:tav tm="0">
                                          <p:val>
                                            <p:strVal val="1+#ppt_h/2"/>
                                          </p:val>
                                        </p:tav>
                                        <p:tav tm="100000">
                                          <p:val>
                                            <p:strVal val="#ppt_y"/>
                                          </p:val>
                                        </p:tav>
                                      </p:tavLst>
                                    </p:anim>
                                  </p:childTnLst>
                                </p:cTn>
                              </p:par>
                            </p:childTnLst>
                          </p:cTn>
                        </p:par>
                        <p:par>
                          <p:cTn id="43" fill="hold">
                            <p:stCondLst>
                              <p:cond delay="4750"/>
                            </p:stCondLst>
                            <p:childTnLst>
                              <p:par>
                                <p:cTn id="44" presetID="2" presetClass="entr" presetSubtype="2" fill="hold" nodeType="afterEffect">
                                  <p:stCondLst>
                                    <p:cond delay="0"/>
                                  </p:stCondLst>
                                  <p:childTnLst>
                                    <p:set>
                                      <p:cBhvr>
                                        <p:cTn id="45" dur="1" fill="hold">
                                          <p:stCondLst>
                                            <p:cond delay="0"/>
                                          </p:stCondLst>
                                        </p:cTn>
                                        <p:tgtEl>
                                          <p:spTgt spid="24"/>
                                        </p:tgtEl>
                                        <p:attrNameLst>
                                          <p:attrName>style.visibility</p:attrName>
                                        </p:attrNameLst>
                                      </p:cBhvr>
                                      <p:to>
                                        <p:strVal val="visible"/>
                                      </p:to>
                                    </p:set>
                                    <p:anim calcmode="lin" valueType="num">
                                      <p:cBhvr additive="base">
                                        <p:cTn id="46" dur="1000" fill="hold"/>
                                        <p:tgtEl>
                                          <p:spTgt spid="24"/>
                                        </p:tgtEl>
                                        <p:attrNameLst>
                                          <p:attrName>ppt_x</p:attrName>
                                        </p:attrNameLst>
                                      </p:cBhvr>
                                      <p:tavLst>
                                        <p:tav tm="0">
                                          <p:val>
                                            <p:strVal val="1+#ppt_w/2"/>
                                          </p:val>
                                        </p:tav>
                                        <p:tav tm="100000">
                                          <p:val>
                                            <p:strVal val="#ppt_x"/>
                                          </p:val>
                                        </p:tav>
                                      </p:tavLst>
                                    </p:anim>
                                    <p:anim calcmode="lin" valueType="num">
                                      <p:cBhvr additive="base">
                                        <p:cTn id="47" dur="1000" fill="hold"/>
                                        <p:tgtEl>
                                          <p:spTgt spid="24"/>
                                        </p:tgtEl>
                                        <p:attrNameLst>
                                          <p:attrName>ppt_y</p:attrName>
                                        </p:attrNameLst>
                                      </p:cBhvr>
                                      <p:tavLst>
                                        <p:tav tm="0">
                                          <p:val>
                                            <p:strVal val="#ppt_y"/>
                                          </p:val>
                                        </p:tav>
                                        <p:tav tm="100000">
                                          <p:val>
                                            <p:strVal val="#ppt_y"/>
                                          </p:val>
                                        </p:tav>
                                      </p:tavLst>
                                    </p:anim>
                                  </p:childTnLst>
                                </p:cTn>
                              </p:par>
                            </p:childTnLst>
                          </p:cTn>
                        </p:par>
                        <p:par>
                          <p:cTn id="48" fill="hold">
                            <p:stCondLst>
                              <p:cond delay="5750"/>
                            </p:stCondLst>
                            <p:childTnLst>
                              <p:par>
                                <p:cTn id="49" presetID="2" presetClass="entr" presetSubtype="8"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1000" fill="hold"/>
                                        <p:tgtEl>
                                          <p:spTgt spid="23"/>
                                        </p:tgtEl>
                                        <p:attrNameLst>
                                          <p:attrName>ppt_x</p:attrName>
                                        </p:attrNameLst>
                                      </p:cBhvr>
                                      <p:tavLst>
                                        <p:tav tm="0">
                                          <p:val>
                                            <p:strVal val="0-#ppt_w/2"/>
                                          </p:val>
                                        </p:tav>
                                        <p:tav tm="100000">
                                          <p:val>
                                            <p:strVal val="#ppt_x"/>
                                          </p:val>
                                        </p:tav>
                                      </p:tavLst>
                                    </p:anim>
                                    <p:anim calcmode="lin" valueType="num">
                                      <p:cBhvr additive="base">
                                        <p:cTn id="52"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9" grpId="0" animBg="1"/>
      <p:bldP spid="50" grpId="0" animBg="1"/>
      <p:bldP spid="51" grpId="0" animBg="1"/>
      <p:bldP spid="3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ECZACILIK</a:t>
            </a:r>
            <a:endParaRPr lang="id-ID" sz="2800" dirty="0"/>
          </a:p>
        </p:txBody>
      </p:sp>
      <p:grpSp>
        <p:nvGrpSpPr>
          <p:cNvPr id="3" name="Group 18"/>
          <p:cNvGrpSpPr/>
          <p:nvPr/>
        </p:nvGrpSpPr>
        <p:grpSpPr>
          <a:xfrm>
            <a:off x="179512" y="555526"/>
            <a:ext cx="8856984" cy="1296144"/>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7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a:t>
              </a:r>
              <a:r>
                <a:rPr lang="tr-TR" sz="1700" dirty="0">
                  <a:solidFill>
                    <a:schemeClr val="tx2">
                      <a:lumMod val="75000"/>
                    </a:schemeClr>
                  </a:solidFill>
                </a:rPr>
                <a:t> </a:t>
              </a:r>
              <a:r>
                <a:rPr lang="tr-TR" sz="2000" dirty="0">
                  <a:solidFill>
                    <a:schemeClr val="tx1">
                      <a:lumMod val="85000"/>
                      <a:lumOff val="15000"/>
                    </a:schemeClr>
                  </a:solidFill>
                </a:rPr>
                <a:t> </a:t>
              </a:r>
              <a:r>
                <a:rPr lang="tr-TR" sz="1800" dirty="0"/>
                <a:t> </a:t>
              </a:r>
              <a:r>
                <a:rPr lang="tr-TR" sz="1600" dirty="0">
                  <a:solidFill>
                    <a:schemeClr val="tx1">
                      <a:lumMod val="95000"/>
                      <a:lumOff val="5000"/>
                    </a:schemeClr>
                  </a:solidFill>
                </a:rPr>
                <a:t> </a:t>
              </a:r>
              <a:r>
                <a:rPr lang="tr-TR" sz="1800" dirty="0">
                  <a:solidFill>
                    <a:schemeClr val="tx1">
                      <a:lumMod val="95000"/>
                      <a:lumOff val="5000"/>
                    </a:schemeClr>
                  </a:solidFill>
                </a:rPr>
                <a:t>Eczacılık programının amacı, sentetik, yarı sentetik veya biyolojik kökenli ilaç ham maddelerinin elde edilmesi, fiziksel, kimyasal ve biyolojik özelliklerinin incelenmesi, değerlendirilmesi, kaliteli ilaç üretimi ve ilaçların saklanması, kullanılması gibi konularda eğitim yapmaktır.</a:t>
              </a:r>
              <a:endParaRPr lang="id-ID" sz="1800" dirty="0">
                <a:solidFill>
                  <a:schemeClr val="tx1">
                    <a:lumMod val="95000"/>
                    <a:lumOff val="5000"/>
                  </a:schemeClr>
                </a:solidFill>
              </a:endParaRPr>
            </a:p>
          </p:txBody>
        </p:sp>
      </p:grpSp>
      <p:grpSp>
        <p:nvGrpSpPr>
          <p:cNvPr id="4" name="22 Grup"/>
          <p:cNvGrpSpPr/>
          <p:nvPr/>
        </p:nvGrpSpPr>
        <p:grpSpPr>
          <a:xfrm>
            <a:off x="179512" y="1923678"/>
            <a:ext cx="8856984" cy="1944216"/>
            <a:chOff x="395536" y="771551"/>
            <a:chExt cx="8424936" cy="1389299"/>
          </a:xfrm>
        </p:grpSpPr>
        <p:grpSp>
          <p:nvGrpSpPr>
            <p:cNvPr id="5" name="Group 30"/>
            <p:cNvGrpSpPr/>
            <p:nvPr/>
          </p:nvGrpSpPr>
          <p:grpSpPr>
            <a:xfrm>
              <a:off x="395536" y="771551"/>
              <a:ext cx="8424936" cy="1296141"/>
              <a:chOff x="4437053" y="2361717"/>
              <a:chExt cx="1515768" cy="1570953"/>
            </a:xfrm>
          </p:grpSpPr>
          <p:grpSp>
            <p:nvGrpSpPr>
              <p:cNvPr id="6" name="Group 8"/>
              <p:cNvGrpSpPr/>
              <p:nvPr/>
            </p:nvGrpSpPr>
            <p:grpSpPr>
              <a:xfrm>
                <a:off x="4437053" y="2361717"/>
                <a:ext cx="1515768" cy="1570953"/>
                <a:chOff x="1934067" y="2570685"/>
                <a:chExt cx="1941921" cy="2012621"/>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12" name="Rounded Rectangle 7"/>
                <p:cNvSpPr/>
                <p:nvPr/>
              </p:nvSpPr>
              <p:spPr>
                <a:xfrm>
                  <a:off x="1934067" y="2570685"/>
                  <a:ext cx="1941921" cy="194192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grpSp>
          <p:sp>
            <p:nvSpPr>
              <p:cNvPr id="10" name="TextBox 9"/>
              <p:cNvSpPr txBox="1"/>
              <p:nvPr/>
            </p:nvSpPr>
            <p:spPr>
              <a:xfrm>
                <a:off x="4509642" y="2419044"/>
                <a:ext cx="1356516" cy="436993"/>
              </a:xfrm>
              <a:prstGeom prst="roundRect">
                <a:avLst/>
              </a:prstGeom>
              <a:noFill/>
            </p:spPr>
            <p:txBody>
              <a:bodyPr wrap="square" rtlCol="0">
                <a:spAutoFit/>
              </a:bodyPr>
              <a:lstStyle/>
              <a:p>
                <a:pPr algn="ctr"/>
                <a:endParaRPr lang="id-ID" sz="1400" b="1" dirty="0">
                  <a:solidFill>
                    <a:schemeClr val="bg1"/>
                  </a:solidFill>
                </a:endParaRPr>
              </a:p>
            </p:txBody>
          </p:sp>
        </p:grpSp>
        <p:sp>
          <p:nvSpPr>
            <p:cNvPr id="43" name="42 Dikdörtgen"/>
            <p:cNvSpPr/>
            <p:nvPr/>
          </p:nvSpPr>
          <p:spPr>
            <a:xfrm>
              <a:off x="467544" y="771551"/>
              <a:ext cx="8208912" cy="1389299"/>
            </a:xfrm>
            <a:prstGeom prst="rect">
              <a:avLst/>
            </a:prstGeom>
          </p:spPr>
          <p:txBody>
            <a:bodyPr wrap="square">
              <a:spAutoFit/>
            </a:bodyPr>
            <a:lstStyle/>
            <a:p>
              <a:pPr algn="just"/>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 </a:t>
              </a:r>
              <a:r>
                <a:rPr lang="tr-TR" sz="1600" dirty="0"/>
                <a:t> </a:t>
              </a:r>
              <a:r>
                <a:rPr lang="tr-TR" sz="1800" dirty="0"/>
                <a:t>Eczacılık programında, başta kimya olmak üzere fizik, matematik ve biyoloji dersleri verilir. İlaç ham madde ve şekillerinin üretim tekniklerine ve kullanımlarına ilişkin lisans dersleri ise genellikle son iki yılda toplanmıştır. Eczacılık fakültelerinde dersler kuramsal ve uygulamalı olarak yürütülür. Öğrenciler uygulama derslerini fakülte laboratuvarlarında sürdürmekte ve eğitim süresi boyunca değişik yıllara dağılmış olarak eczane, hastane ve endüstride staj yapmaktadırlar. Eğitim süresi 5 yıldır.</a:t>
              </a:r>
              <a:endParaRPr lang="tr-TR" sz="1400" dirty="0"/>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867894"/>
            <a:ext cx="8856984" cy="1142146"/>
            <a:chOff x="395536" y="771550"/>
            <a:chExt cx="8424936" cy="1296145"/>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082752"/>
            </a:xfrm>
            <a:prstGeom prst="rect">
              <a:avLst/>
            </a:prstGeom>
          </p:spPr>
          <p:txBody>
            <a:bodyPr wrap="square">
              <a:spAutoFit/>
            </a:bodyPr>
            <a:lstStyle/>
            <a:p>
              <a:pPr algn="just"/>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2000" dirty="0"/>
                <a:t>  </a:t>
              </a:r>
              <a:r>
                <a:rPr lang="tr-TR" sz="1800" dirty="0"/>
                <a:t>Eczacılık programına girebilmek ve bu fakültede başarılı olabilmek için normalin üstünde akademik yeteneğe ve bilimsel meraka sahip olmak, fen bilimlerine ve özellikle kimyaya ilgi duymak gerekir.</a:t>
              </a:r>
              <a:endParaRPr lang="tr-TR" sz="1400" dirty="0"/>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ECZACILIK</a:t>
            </a:r>
            <a:endParaRPr lang="id-ID" dirty="0"/>
          </a:p>
        </p:txBody>
      </p:sp>
      <p:grpSp>
        <p:nvGrpSpPr>
          <p:cNvPr id="3" name="Group 27"/>
          <p:cNvGrpSpPr/>
          <p:nvPr/>
        </p:nvGrpSpPr>
        <p:grpSpPr>
          <a:xfrm>
            <a:off x="107504" y="774247"/>
            <a:ext cx="4464496" cy="4101741"/>
            <a:chOff x="6337108" y="2157599"/>
            <a:chExt cx="1540216" cy="1542847"/>
          </a:xfrm>
        </p:grpSpPr>
        <p:grpSp>
          <p:nvGrpSpPr>
            <p:cNvPr id="4" name="Group 13"/>
            <p:cNvGrpSpPr/>
            <p:nvPr/>
          </p:nvGrpSpPr>
          <p:grpSpPr>
            <a:xfrm>
              <a:off x="6337108" y="2157599"/>
              <a:ext cx="1540216" cy="1542847"/>
              <a:chOff x="3948362" y="2606690"/>
              <a:chExt cx="1973242" cy="1976616"/>
            </a:xfrm>
          </p:grpSpPr>
          <p:sp>
            <p:nvSpPr>
              <p:cNvPr id="16" name="Rounded Rectangle 11"/>
              <p:cNvSpPr/>
              <p:nvPr/>
            </p:nvSpPr>
            <p:spPr>
              <a:xfrm>
                <a:off x="3979683" y="2641385"/>
                <a:ext cx="1941921" cy="19419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100" dirty="0">
                  <a:solidFill>
                    <a:schemeClr val="tx1">
                      <a:lumMod val="95000"/>
                      <a:lumOff val="5000"/>
                    </a:schemeClr>
                  </a:solidFill>
                </a:endParaRPr>
              </a:p>
            </p:txBody>
          </p:sp>
          <p:sp>
            <p:nvSpPr>
              <p:cNvPr id="17" name="Rounded Rectangle 12"/>
              <p:cNvSpPr/>
              <p:nvPr/>
            </p:nvSpPr>
            <p:spPr>
              <a:xfrm>
                <a:off x="3948362" y="2606690"/>
                <a:ext cx="1941921" cy="194192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4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Mezunların Kazandıkları Unvan ve Yaptıkları İşler</a:t>
                </a:r>
                <a:r>
                  <a:rPr lang="tr-TR" sz="1800" dirty="0">
                    <a:ln w="18415" cmpd="sng">
                      <a:solidFill>
                        <a:srgbClr val="FFFFFF"/>
                      </a:solidFill>
                      <a:prstDash val="solid"/>
                    </a:ln>
                    <a:solidFill>
                      <a:schemeClr val="tx1">
                        <a:lumMod val="95000"/>
                        <a:lumOff val="5000"/>
                      </a:schemeClr>
                    </a:solidFill>
                    <a:effectLst>
                      <a:outerShdw blurRad="63500" dir="3600000" algn="tl" rotWithShape="0">
                        <a:srgbClr val="000000">
                          <a:alpha val="70000"/>
                        </a:srgbClr>
                      </a:outerShdw>
                    </a:effectLst>
                  </a:rPr>
                  <a:t>:</a:t>
                </a:r>
              </a:p>
              <a:p>
                <a:pPr algn="just"/>
                <a:r>
                  <a:rPr lang="tr-TR" sz="1400" dirty="0">
                    <a:solidFill>
                      <a:schemeClr val="tx1">
                        <a:lumMod val="95000"/>
                        <a:lumOff val="5000"/>
                      </a:schemeClr>
                    </a:solidFill>
                  </a:rPr>
                  <a:t> Eczacılık programını bitirenlere “”Eczacı”” unvanı verilir. Eczacı, sağlık hizmetleri grubundan bir meslek adamı, aynı zamanda bir ticaret adamıdır. Ancak halka ve sağlık memurlarına ilaçların kaliteleri, nitelikleri hakkında bilgi verme ve tavsiyelerde bulunma işleri dolayısıyla eczacılık bir sağlık mesleğidir. Eczacılar reçetelerde doktorlarca istenen hazır ilaçları müşteriye satar, hazırlanması gerekli ilaçları hazırlar, reçetesiz satılan ilaçlar konusunda müşterileri uyarır. Eczacılar çalışmalarını laboratuar, eczane gibi ilaç kokularının yaygın olduğu kapalı yerlerde yürütme durumundadırlar. Bu nedenle eczacı olmak isteyen bir kimsenin bu çalışma ortamını dikkate alması yararlı olur. Bir eczacının ekonomi ve alım satım işlerine de ilgi duyması, çalışmalarında çok dikkatli ve titiz davranması, sorumluluk bilinci ile hareket etmesi gerekmektedir.</a:t>
                </a:r>
                <a:endParaRPr lang="id-ID" sz="1400" dirty="0">
                  <a:solidFill>
                    <a:schemeClr val="tx1">
                      <a:lumMod val="95000"/>
                      <a:lumOff val="5000"/>
                    </a:schemeClr>
                  </a:solidFill>
                </a:endParaRPr>
              </a:p>
            </p:txBody>
          </p:sp>
        </p:grpSp>
        <p:sp>
          <p:nvSpPr>
            <p:cNvPr id="15" name="TextBox 14"/>
            <p:cNvSpPr txBox="1"/>
            <p:nvPr/>
          </p:nvSpPr>
          <p:spPr>
            <a:xfrm>
              <a:off x="6618950" y="2248947"/>
              <a:ext cx="535859" cy="108872"/>
            </a:xfrm>
            <a:prstGeom prst="roundRect">
              <a:avLst/>
            </a:prstGeom>
            <a:noFill/>
          </p:spPr>
          <p:txBody>
            <a:bodyPr wrap="square" rtlCol="0">
              <a:spAutoFit/>
            </a:bodyPr>
            <a:lstStyle/>
            <a:p>
              <a:pPr algn="ctr"/>
              <a:endParaRPr lang="id-ID" sz="1100" b="1" dirty="0">
                <a:solidFill>
                  <a:schemeClr val="tx1">
                    <a:lumMod val="95000"/>
                    <a:lumOff val="5000"/>
                  </a:schemeClr>
                </a:solidFill>
              </a:endParaRPr>
            </a:p>
          </p:txBody>
        </p:sp>
      </p:grpSp>
      <p:grpSp>
        <p:nvGrpSpPr>
          <p:cNvPr id="5" name="Group 23"/>
          <p:cNvGrpSpPr/>
          <p:nvPr/>
        </p:nvGrpSpPr>
        <p:grpSpPr>
          <a:xfrm>
            <a:off x="4788024" y="627534"/>
            <a:ext cx="4211960" cy="4176464"/>
            <a:chOff x="3962649" y="4649295"/>
            <a:chExt cx="1958955" cy="2012622"/>
          </a:xfrm>
        </p:grpSpPr>
        <p:sp>
          <p:nvSpPr>
            <p:cNvPr id="26" name="Rounded Rectangle 21"/>
            <p:cNvSpPr/>
            <p:nvPr/>
          </p:nvSpPr>
          <p:spPr>
            <a:xfrm>
              <a:off x="3979683" y="4719996"/>
              <a:ext cx="1941921" cy="1941921"/>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solidFill>
                  <a:schemeClr val="tx1">
                    <a:lumMod val="85000"/>
                    <a:lumOff val="15000"/>
                  </a:schemeClr>
                </a:solidFill>
              </a:endParaRPr>
            </a:p>
          </p:txBody>
        </p:sp>
        <p:sp>
          <p:nvSpPr>
            <p:cNvPr id="27" name="Rounded Rectangle 22"/>
            <p:cNvSpPr/>
            <p:nvPr/>
          </p:nvSpPr>
          <p:spPr>
            <a:xfrm>
              <a:off x="3962649" y="4649295"/>
              <a:ext cx="1941921" cy="1941921"/>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     </a:t>
              </a:r>
            </a:p>
            <a:p>
              <a:pPr algn="just"/>
              <a:r>
                <a:rPr lang="tr-TR" sz="1600" dirty="0">
                  <a:ln w="18415" cmpd="sng">
                    <a:solidFill>
                      <a:srgbClr val="FFFFFF"/>
                    </a:solidFill>
                    <a:prstDash val="solid"/>
                  </a:ln>
                  <a:solidFill>
                    <a:schemeClr val="tx1">
                      <a:lumMod val="85000"/>
                      <a:lumOff val="15000"/>
                    </a:schemeClr>
                  </a:solidFill>
                  <a:effectLst>
                    <a:outerShdw blurRad="63500" dir="3600000" algn="tl" rotWithShape="0">
                      <a:srgbClr val="000000">
                        <a:alpha val="70000"/>
                      </a:srgbClr>
                    </a:outerShdw>
                  </a:effectLst>
                </a:rPr>
                <a:t>Çalışma Alanları</a:t>
              </a:r>
              <a:r>
                <a:rPr lang="tr-TR" sz="1600" dirty="0">
                  <a:ln w="18415" cmpd="sng">
                    <a:solidFill>
                      <a:srgbClr val="FFFFFF"/>
                    </a:solidFill>
                    <a:prstDash val="solid"/>
                  </a:ln>
                  <a:solidFill>
                    <a:schemeClr val="tx1"/>
                  </a:solidFill>
                  <a:effectLst>
                    <a:outerShdw blurRad="63500" dir="3600000" algn="tl" rotWithShape="0">
                      <a:srgbClr val="000000">
                        <a:alpha val="70000"/>
                      </a:srgbClr>
                    </a:outerShdw>
                  </a:effectLst>
                </a:rPr>
                <a:t>: </a:t>
              </a:r>
              <a:r>
                <a:rPr lang="tr-TR" sz="1600" dirty="0">
                  <a:solidFill>
                    <a:schemeClr val="tx1"/>
                  </a:solidFill>
                </a:rPr>
                <a:t>Eczacıların çoğunluğu kendilerine veya başkalarına ait eczanelerde, bir kısmı ise hastanelerin eczanelerinde sorumlu eczacı olarak, bazıları laboratuarlarda, ilaç endüstrisinde araştırmacı veya ilaç tanıtıcısı olarak çalışırlar, küçük bir kısmı ise eğitim ile uğraşırlar. Eczacılık fakültesi mezunlarının kamu kuruluşlarında iş bulma olanağı son yıllarda çok azalmış görünmektedir. Serbest eczacı olmak isteyenler için de eczane açacakları bölge ya da şehir önem kazanmaktadır. Büyük kentlerde ihtiyaçtan fazla eczane vardır.</a:t>
              </a:r>
              <a:endParaRPr lang="id-ID" dirty="0">
                <a:solidFill>
                  <a:schemeClr val="tx1"/>
                </a:solidFill>
              </a:endParaRP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9144000" cy="85725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          HEMŞİRELİK</a:t>
            </a:r>
            <a:endParaRPr lang="id-ID" dirty="0"/>
          </a:p>
        </p:txBody>
      </p:sp>
      <p:sp>
        <p:nvSpPr>
          <p:cNvPr id="35" name="34 Oval"/>
          <p:cNvSpPr/>
          <p:nvPr/>
        </p:nvSpPr>
        <p:spPr>
          <a:xfrm>
            <a:off x="-36512" y="-24348"/>
            <a:ext cx="2422193" cy="2253217"/>
          </a:xfrm>
          <a:prstGeom prst="ellipse">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lIns="71561" tIns="35780" rIns="71561" bIns="35780" rtlCol="0" anchor="ctr"/>
          <a:lstStyle/>
          <a:p>
            <a:pPr algn="ctr"/>
            <a:endParaRPr lang="tr-TR"/>
          </a:p>
        </p:txBody>
      </p:sp>
      <p:sp>
        <p:nvSpPr>
          <p:cNvPr id="49" name="Freeform 17"/>
          <p:cNvSpPr>
            <a:spLocks/>
          </p:cNvSpPr>
          <p:nvPr/>
        </p:nvSpPr>
        <p:spPr bwMode="auto">
          <a:xfrm>
            <a:off x="4275535" y="2345438"/>
            <a:ext cx="610791" cy="2936081"/>
          </a:xfrm>
          <a:custGeom>
            <a:avLst/>
            <a:gdLst>
              <a:gd name="T0" fmla="*/ 513 w 513"/>
              <a:gd name="T1" fmla="*/ 273 h 3288"/>
              <a:gd name="T2" fmla="*/ 258 w 513"/>
              <a:gd name="T3" fmla="*/ 0 h 3288"/>
              <a:gd name="T4" fmla="*/ 0 w 513"/>
              <a:gd name="T5" fmla="*/ 273 h 3288"/>
              <a:gd name="T6" fmla="*/ 157 w 513"/>
              <a:gd name="T7" fmla="*/ 273 h 3288"/>
              <a:gd name="T8" fmla="*/ 157 w 513"/>
              <a:gd name="T9" fmla="*/ 3288 h 3288"/>
              <a:gd name="T10" fmla="*/ 359 w 513"/>
              <a:gd name="T11" fmla="*/ 3288 h 3288"/>
              <a:gd name="T12" fmla="*/ 359 w 513"/>
              <a:gd name="T13" fmla="*/ 273 h 3288"/>
              <a:gd name="T14" fmla="*/ 513 w 513"/>
              <a:gd name="T15" fmla="*/ 273 h 328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3" h="3288">
                <a:moveTo>
                  <a:pt x="513" y="273"/>
                </a:moveTo>
                <a:lnTo>
                  <a:pt x="258" y="0"/>
                </a:lnTo>
                <a:lnTo>
                  <a:pt x="0" y="273"/>
                </a:lnTo>
                <a:lnTo>
                  <a:pt x="157" y="273"/>
                </a:lnTo>
                <a:lnTo>
                  <a:pt x="157" y="3288"/>
                </a:lnTo>
                <a:lnTo>
                  <a:pt x="359" y="3288"/>
                </a:lnTo>
                <a:lnTo>
                  <a:pt x="359" y="273"/>
                </a:lnTo>
                <a:lnTo>
                  <a:pt x="513" y="273"/>
                </a:lnTo>
                <a:close/>
              </a:path>
            </a:pathLst>
          </a:custGeom>
          <a:solidFill>
            <a:schemeClr val="accent1"/>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0" name="Freeform 14"/>
          <p:cNvSpPr>
            <a:spLocks/>
          </p:cNvSpPr>
          <p:nvPr/>
        </p:nvSpPr>
        <p:spPr bwMode="auto">
          <a:xfrm>
            <a:off x="2343779" y="2777144"/>
            <a:ext cx="2114550" cy="2411909"/>
          </a:xfrm>
          <a:custGeom>
            <a:avLst/>
            <a:gdLst>
              <a:gd name="T0" fmla="*/ 91 w 599"/>
              <a:gd name="T1" fmla="*/ 0 h 911"/>
              <a:gd name="T2" fmla="*/ 0 w 599"/>
              <a:gd name="T3" fmla="*/ 92 h 911"/>
              <a:gd name="T4" fmla="*/ 91 w 599"/>
              <a:gd name="T5" fmla="*/ 183 h 911"/>
              <a:gd name="T6" fmla="*/ 91 w 599"/>
              <a:gd name="T7" fmla="*/ 124 h 911"/>
              <a:gd name="T8" fmla="*/ 113 w 599"/>
              <a:gd name="T9" fmla="*/ 124 h 911"/>
              <a:gd name="T10" fmla="*/ 345 w 599"/>
              <a:gd name="T11" fmla="*/ 173 h 911"/>
              <a:gd name="T12" fmla="*/ 445 w 599"/>
              <a:gd name="T13" fmla="*/ 254 h 911"/>
              <a:gd name="T14" fmla="*/ 516 w 599"/>
              <a:gd name="T15" fmla="*/ 401 h 911"/>
              <a:gd name="T16" fmla="*/ 530 w 599"/>
              <a:gd name="T17" fmla="*/ 515 h 911"/>
              <a:gd name="T18" fmla="*/ 529 w 599"/>
              <a:gd name="T19" fmla="*/ 911 h 911"/>
              <a:gd name="T20" fmla="*/ 597 w 599"/>
              <a:gd name="T21" fmla="*/ 911 h 911"/>
              <a:gd name="T22" fmla="*/ 598 w 599"/>
              <a:gd name="T23" fmla="*/ 594 h 911"/>
              <a:gd name="T24" fmla="*/ 586 w 599"/>
              <a:gd name="T25" fmla="*/ 402 h 911"/>
              <a:gd name="T26" fmla="*/ 547 w 599"/>
              <a:gd name="T27" fmla="*/ 288 h 911"/>
              <a:gd name="T28" fmla="*/ 401 w 599"/>
              <a:gd name="T29" fmla="*/ 127 h 911"/>
              <a:gd name="T30" fmla="*/ 113 w 599"/>
              <a:gd name="T31" fmla="*/ 55 h 911"/>
              <a:gd name="T32" fmla="*/ 91 w 599"/>
              <a:gd name="T33" fmla="*/ 56 h 911"/>
              <a:gd name="T34" fmla="*/ 91 w 599"/>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9" h="911">
                <a:moveTo>
                  <a:pt x="91" y="0"/>
                </a:moveTo>
                <a:cubicBezTo>
                  <a:pt x="0" y="92"/>
                  <a:pt x="0" y="92"/>
                  <a:pt x="0" y="92"/>
                </a:cubicBezTo>
                <a:cubicBezTo>
                  <a:pt x="91" y="183"/>
                  <a:pt x="91" y="183"/>
                  <a:pt x="91" y="183"/>
                </a:cubicBezTo>
                <a:cubicBezTo>
                  <a:pt x="91" y="124"/>
                  <a:pt x="91" y="124"/>
                  <a:pt x="91" y="124"/>
                </a:cubicBezTo>
                <a:cubicBezTo>
                  <a:pt x="98" y="124"/>
                  <a:pt x="105" y="124"/>
                  <a:pt x="113" y="124"/>
                </a:cubicBezTo>
                <a:cubicBezTo>
                  <a:pt x="214" y="124"/>
                  <a:pt x="289" y="143"/>
                  <a:pt x="345" y="173"/>
                </a:cubicBezTo>
                <a:cubicBezTo>
                  <a:pt x="387" y="195"/>
                  <a:pt x="420" y="223"/>
                  <a:pt x="445" y="254"/>
                </a:cubicBezTo>
                <a:cubicBezTo>
                  <a:pt x="482" y="300"/>
                  <a:pt x="504" y="353"/>
                  <a:pt x="516" y="401"/>
                </a:cubicBezTo>
                <a:cubicBezTo>
                  <a:pt x="528" y="448"/>
                  <a:pt x="530" y="478"/>
                  <a:pt x="530" y="515"/>
                </a:cubicBezTo>
                <a:cubicBezTo>
                  <a:pt x="530" y="565"/>
                  <a:pt x="529" y="911"/>
                  <a:pt x="529" y="911"/>
                </a:cubicBezTo>
                <a:cubicBezTo>
                  <a:pt x="597" y="911"/>
                  <a:pt x="597" y="911"/>
                  <a:pt x="597" y="911"/>
                </a:cubicBezTo>
                <a:cubicBezTo>
                  <a:pt x="597" y="911"/>
                  <a:pt x="598" y="607"/>
                  <a:pt x="598" y="594"/>
                </a:cubicBezTo>
                <a:cubicBezTo>
                  <a:pt x="599" y="465"/>
                  <a:pt x="592" y="426"/>
                  <a:pt x="586" y="402"/>
                </a:cubicBezTo>
                <a:cubicBezTo>
                  <a:pt x="578" y="367"/>
                  <a:pt x="566" y="328"/>
                  <a:pt x="547" y="288"/>
                </a:cubicBezTo>
                <a:cubicBezTo>
                  <a:pt x="518" y="229"/>
                  <a:pt x="472" y="170"/>
                  <a:pt x="401" y="127"/>
                </a:cubicBezTo>
                <a:cubicBezTo>
                  <a:pt x="330" y="83"/>
                  <a:pt x="236" y="55"/>
                  <a:pt x="113" y="55"/>
                </a:cubicBezTo>
                <a:cubicBezTo>
                  <a:pt x="105" y="55"/>
                  <a:pt x="98" y="56"/>
                  <a:pt x="91" y="56"/>
                </a:cubicBezTo>
                <a:lnTo>
                  <a:pt x="91" y="0"/>
                </a:lnTo>
                <a:close/>
              </a:path>
            </a:pathLst>
          </a:custGeom>
          <a:solidFill>
            <a:schemeClr val="accent3"/>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sp>
        <p:nvSpPr>
          <p:cNvPr id="51" name="Freeform 16"/>
          <p:cNvSpPr>
            <a:spLocks/>
          </p:cNvSpPr>
          <p:nvPr/>
        </p:nvSpPr>
        <p:spPr bwMode="auto">
          <a:xfrm>
            <a:off x="4707665" y="2777144"/>
            <a:ext cx="2118122" cy="2411909"/>
          </a:xfrm>
          <a:custGeom>
            <a:avLst/>
            <a:gdLst>
              <a:gd name="T0" fmla="*/ 508 w 600"/>
              <a:gd name="T1" fmla="*/ 0 h 911"/>
              <a:gd name="T2" fmla="*/ 600 w 600"/>
              <a:gd name="T3" fmla="*/ 92 h 911"/>
              <a:gd name="T4" fmla="*/ 508 w 600"/>
              <a:gd name="T5" fmla="*/ 183 h 911"/>
              <a:gd name="T6" fmla="*/ 508 w 600"/>
              <a:gd name="T7" fmla="*/ 124 h 911"/>
              <a:gd name="T8" fmla="*/ 487 w 600"/>
              <a:gd name="T9" fmla="*/ 124 h 911"/>
              <a:gd name="T10" fmla="*/ 254 w 600"/>
              <a:gd name="T11" fmla="*/ 173 h 911"/>
              <a:gd name="T12" fmla="*/ 154 w 600"/>
              <a:gd name="T13" fmla="*/ 254 h 911"/>
              <a:gd name="T14" fmla="*/ 83 w 600"/>
              <a:gd name="T15" fmla="*/ 401 h 911"/>
              <a:gd name="T16" fmla="*/ 69 w 600"/>
              <a:gd name="T17" fmla="*/ 515 h 911"/>
              <a:gd name="T18" fmla="*/ 70 w 600"/>
              <a:gd name="T19" fmla="*/ 911 h 911"/>
              <a:gd name="T20" fmla="*/ 2 w 600"/>
              <a:gd name="T21" fmla="*/ 911 h 911"/>
              <a:gd name="T22" fmla="*/ 1 w 600"/>
              <a:gd name="T23" fmla="*/ 594 h 911"/>
              <a:gd name="T24" fmla="*/ 13 w 600"/>
              <a:gd name="T25" fmla="*/ 402 h 911"/>
              <a:gd name="T26" fmla="*/ 52 w 600"/>
              <a:gd name="T27" fmla="*/ 288 h 911"/>
              <a:gd name="T28" fmla="*/ 198 w 600"/>
              <a:gd name="T29" fmla="*/ 127 h 911"/>
              <a:gd name="T30" fmla="*/ 487 w 600"/>
              <a:gd name="T31" fmla="*/ 55 h 911"/>
              <a:gd name="T32" fmla="*/ 508 w 600"/>
              <a:gd name="T33" fmla="*/ 56 h 911"/>
              <a:gd name="T34" fmla="*/ 508 w 600"/>
              <a:gd name="T35" fmla="*/ 0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00" h="911">
                <a:moveTo>
                  <a:pt x="508" y="0"/>
                </a:moveTo>
                <a:cubicBezTo>
                  <a:pt x="600" y="92"/>
                  <a:pt x="600" y="92"/>
                  <a:pt x="600" y="92"/>
                </a:cubicBezTo>
                <a:cubicBezTo>
                  <a:pt x="508" y="183"/>
                  <a:pt x="508" y="183"/>
                  <a:pt x="508" y="183"/>
                </a:cubicBezTo>
                <a:cubicBezTo>
                  <a:pt x="508" y="124"/>
                  <a:pt x="508" y="124"/>
                  <a:pt x="508" y="124"/>
                </a:cubicBezTo>
                <a:cubicBezTo>
                  <a:pt x="501" y="124"/>
                  <a:pt x="494" y="124"/>
                  <a:pt x="487" y="124"/>
                </a:cubicBezTo>
                <a:cubicBezTo>
                  <a:pt x="386" y="124"/>
                  <a:pt x="311" y="143"/>
                  <a:pt x="254" y="173"/>
                </a:cubicBezTo>
                <a:cubicBezTo>
                  <a:pt x="212" y="195"/>
                  <a:pt x="179" y="223"/>
                  <a:pt x="154" y="254"/>
                </a:cubicBezTo>
                <a:cubicBezTo>
                  <a:pt x="117" y="300"/>
                  <a:pt x="95" y="353"/>
                  <a:pt x="83" y="401"/>
                </a:cubicBezTo>
                <a:cubicBezTo>
                  <a:pt x="72" y="448"/>
                  <a:pt x="70" y="478"/>
                  <a:pt x="69" y="515"/>
                </a:cubicBezTo>
                <a:cubicBezTo>
                  <a:pt x="69" y="565"/>
                  <a:pt x="70" y="911"/>
                  <a:pt x="70" y="911"/>
                </a:cubicBezTo>
                <a:cubicBezTo>
                  <a:pt x="2" y="911"/>
                  <a:pt x="2" y="911"/>
                  <a:pt x="2" y="911"/>
                </a:cubicBezTo>
                <a:cubicBezTo>
                  <a:pt x="2" y="911"/>
                  <a:pt x="1" y="607"/>
                  <a:pt x="1" y="594"/>
                </a:cubicBezTo>
                <a:cubicBezTo>
                  <a:pt x="0" y="465"/>
                  <a:pt x="8" y="426"/>
                  <a:pt x="13" y="402"/>
                </a:cubicBezTo>
                <a:cubicBezTo>
                  <a:pt x="21" y="367"/>
                  <a:pt x="33" y="328"/>
                  <a:pt x="52" y="288"/>
                </a:cubicBezTo>
                <a:cubicBezTo>
                  <a:pt x="81" y="229"/>
                  <a:pt x="127" y="170"/>
                  <a:pt x="198" y="127"/>
                </a:cubicBezTo>
                <a:cubicBezTo>
                  <a:pt x="269" y="83"/>
                  <a:pt x="363" y="55"/>
                  <a:pt x="487" y="55"/>
                </a:cubicBezTo>
                <a:cubicBezTo>
                  <a:pt x="494" y="55"/>
                  <a:pt x="501" y="56"/>
                  <a:pt x="508" y="56"/>
                </a:cubicBezTo>
                <a:lnTo>
                  <a:pt x="508" y="0"/>
                </a:lnTo>
                <a:close/>
              </a:path>
            </a:pathLst>
          </a:custGeom>
          <a:solidFill>
            <a:schemeClr val="accent2"/>
          </a:solidFill>
          <a:ln>
            <a:noFill/>
          </a:ln>
          <a:effectLst/>
        </p:spPr>
        <p:txBody>
          <a:bodyPr vert="horz" wrap="square" lIns="61222" tIns="30611" rIns="61222" bIns="30611" numCol="1" anchor="t" anchorCtr="0" compatLnSpc="1">
            <a:prstTxWarp prst="textNoShape">
              <a:avLst/>
            </a:prstTxWarp>
          </a:bodyPr>
          <a:lstStyle/>
          <a:p>
            <a:endParaRPr lang="id-ID" sz="1200" dirty="0"/>
          </a:p>
        </p:txBody>
      </p:sp>
      <p:grpSp>
        <p:nvGrpSpPr>
          <p:cNvPr id="4" name="22 Grup"/>
          <p:cNvGrpSpPr/>
          <p:nvPr/>
        </p:nvGrpSpPr>
        <p:grpSpPr>
          <a:xfrm>
            <a:off x="404318" y="2751315"/>
            <a:ext cx="1787927" cy="943994"/>
            <a:chOff x="447886" y="2669715"/>
            <a:chExt cx="1787927" cy="943994"/>
          </a:xfrm>
        </p:grpSpPr>
        <p:sp>
          <p:nvSpPr>
            <p:cNvPr id="64" name="TextBox 63"/>
            <p:cNvSpPr txBox="1"/>
            <p:nvPr/>
          </p:nvSpPr>
          <p:spPr>
            <a:xfrm>
              <a:off x="447886" y="2669715"/>
              <a:ext cx="1787927" cy="513314"/>
            </a:xfrm>
            <a:prstGeom prst="rect">
              <a:avLst/>
            </a:prstGeom>
            <a:noFill/>
          </p:spPr>
          <p:txBody>
            <a:bodyPr wrap="none" lIns="81630" tIns="40815" rIns="81630" bIns="40815" rtlCol="0">
              <a:spAutoFit/>
            </a:bodyPr>
            <a:lstStyle/>
            <a:p>
              <a:pPr algn="ctr"/>
              <a:r>
                <a:rPr lang="tr-TR" sz="1400" b="1" dirty="0" smtClean="0">
                  <a:latin typeface="+mj-lt"/>
                </a:rPr>
                <a:t>2020</a:t>
              </a:r>
              <a:endParaRPr lang="tr-TR" sz="1400" b="1" dirty="0">
                <a:latin typeface="+mj-lt"/>
              </a:endParaRPr>
            </a:p>
            <a:p>
              <a:pPr algn="ctr"/>
              <a:r>
                <a:rPr lang="tr-TR" sz="1400" b="1" dirty="0">
                  <a:latin typeface="+mj-lt"/>
                </a:rPr>
                <a:t>En Düşük Başarı Sırası</a:t>
              </a:r>
              <a:endParaRPr lang="id-ID" sz="1400" b="1" dirty="0">
                <a:latin typeface="+mj-lt"/>
              </a:endParaRPr>
            </a:p>
          </p:txBody>
        </p:sp>
        <p:sp>
          <p:nvSpPr>
            <p:cNvPr id="19" name="18 Metin kutusu"/>
            <p:cNvSpPr txBox="1"/>
            <p:nvPr/>
          </p:nvSpPr>
          <p:spPr>
            <a:xfrm>
              <a:off x="569655" y="3110563"/>
              <a:ext cx="1539363" cy="503146"/>
            </a:xfrm>
            <a:prstGeom prst="rect">
              <a:avLst/>
            </a:prstGeom>
            <a:noFill/>
          </p:spPr>
          <p:txBody>
            <a:bodyPr wrap="square" lIns="71561" tIns="35780" rIns="71561" bIns="35780" rtlCol="0">
              <a:spAutoFit/>
            </a:bodyPr>
            <a:lstStyle/>
            <a:p>
              <a:pPr algn="ctr"/>
              <a:r>
                <a:rPr lang="tr-TR" sz="2800" b="1" dirty="0" smtClean="0">
                  <a:solidFill>
                    <a:srgbClr val="FF9900"/>
                  </a:solidFill>
                </a:rPr>
                <a:t>206.805</a:t>
              </a:r>
              <a:endParaRPr lang="tr-TR" sz="2500" b="1" dirty="0">
                <a:solidFill>
                  <a:srgbClr val="FF9900"/>
                </a:solidFill>
              </a:endParaRPr>
            </a:p>
          </p:txBody>
        </p:sp>
      </p:grpSp>
      <p:grpSp>
        <p:nvGrpSpPr>
          <p:cNvPr id="5" name="26 Grup"/>
          <p:cNvGrpSpPr/>
          <p:nvPr/>
        </p:nvGrpSpPr>
        <p:grpSpPr>
          <a:xfrm>
            <a:off x="3481056" y="1691241"/>
            <a:ext cx="2160272" cy="688550"/>
            <a:chOff x="3481056" y="1691241"/>
            <a:chExt cx="2160272" cy="688550"/>
          </a:xfrm>
        </p:grpSpPr>
        <p:sp>
          <p:nvSpPr>
            <p:cNvPr id="68" name="TextBox 67"/>
            <p:cNvSpPr txBox="1"/>
            <p:nvPr/>
          </p:nvSpPr>
          <p:spPr>
            <a:xfrm>
              <a:off x="3481056" y="2081920"/>
              <a:ext cx="2160272" cy="297871"/>
            </a:xfrm>
            <a:prstGeom prst="rect">
              <a:avLst/>
            </a:prstGeom>
            <a:noFill/>
          </p:spPr>
          <p:txBody>
            <a:bodyPr wrap="none" lIns="81630" tIns="40815" rIns="81630" bIns="40815" rtlCol="0">
              <a:spAutoFit/>
            </a:bodyPr>
            <a:lstStyle/>
            <a:p>
              <a:pPr algn="ctr"/>
              <a:r>
                <a:rPr lang="tr-TR" sz="1400" b="1" dirty="0" smtClean="0">
                  <a:latin typeface="+mj-lt"/>
                </a:rPr>
                <a:t>2020 </a:t>
              </a:r>
              <a:r>
                <a:rPr lang="tr-TR" sz="1400" b="1" dirty="0">
                  <a:latin typeface="+mj-lt"/>
                </a:rPr>
                <a:t>En Küçük Başarı Puan</a:t>
              </a:r>
              <a:endParaRPr lang="id-ID" sz="1400" b="1" dirty="0">
                <a:latin typeface="+mj-lt"/>
              </a:endParaRPr>
            </a:p>
          </p:txBody>
        </p:sp>
        <p:sp>
          <p:nvSpPr>
            <p:cNvPr id="20" name="19 Metin kutusu"/>
            <p:cNvSpPr txBox="1"/>
            <p:nvPr/>
          </p:nvSpPr>
          <p:spPr>
            <a:xfrm>
              <a:off x="3894680" y="1691241"/>
              <a:ext cx="1539363" cy="503146"/>
            </a:xfrm>
            <a:prstGeom prst="rect">
              <a:avLst/>
            </a:prstGeom>
            <a:noFill/>
          </p:spPr>
          <p:txBody>
            <a:bodyPr wrap="square" lIns="71561" tIns="35780" rIns="71561" bIns="35780" rtlCol="0">
              <a:spAutoFit/>
            </a:bodyPr>
            <a:lstStyle/>
            <a:p>
              <a:r>
                <a:rPr lang="tr-TR" sz="2800" b="1" dirty="0">
                  <a:solidFill>
                    <a:schemeClr val="accent1">
                      <a:lumMod val="75000"/>
                    </a:schemeClr>
                  </a:solidFill>
                </a:rPr>
                <a:t>*</a:t>
              </a:r>
              <a:r>
                <a:rPr lang="tr-TR" sz="2800" b="1" dirty="0"/>
                <a:t> </a:t>
              </a:r>
              <a:r>
                <a:rPr lang="tr-TR" sz="2800" b="1" dirty="0" smtClean="0">
                  <a:solidFill>
                    <a:schemeClr val="accent1">
                      <a:lumMod val="75000"/>
                    </a:schemeClr>
                  </a:solidFill>
                </a:rPr>
                <a:t>322,13</a:t>
              </a:r>
              <a:endParaRPr lang="tr-TR" sz="2800" dirty="0">
                <a:solidFill>
                  <a:schemeClr val="accent1">
                    <a:lumMod val="75000"/>
                  </a:schemeClr>
                </a:solidFill>
              </a:endParaRPr>
            </a:p>
          </p:txBody>
        </p:sp>
      </p:grpSp>
      <p:grpSp>
        <p:nvGrpSpPr>
          <p:cNvPr id="6" name="23 Grup"/>
          <p:cNvGrpSpPr/>
          <p:nvPr/>
        </p:nvGrpSpPr>
        <p:grpSpPr>
          <a:xfrm>
            <a:off x="6633037" y="2499742"/>
            <a:ext cx="1539363" cy="694554"/>
            <a:chOff x="6633037" y="2499742"/>
            <a:chExt cx="1539363" cy="694554"/>
          </a:xfrm>
        </p:grpSpPr>
        <p:sp>
          <p:nvSpPr>
            <p:cNvPr id="60" name="TextBox 59"/>
            <p:cNvSpPr txBox="1"/>
            <p:nvPr/>
          </p:nvSpPr>
          <p:spPr>
            <a:xfrm>
              <a:off x="6911833" y="2865648"/>
              <a:ext cx="1008034" cy="328648"/>
            </a:xfrm>
            <a:prstGeom prst="rect">
              <a:avLst/>
            </a:prstGeom>
            <a:noFill/>
          </p:spPr>
          <p:txBody>
            <a:bodyPr wrap="none" lIns="81630" tIns="40815" rIns="81630" bIns="40815" rtlCol="0">
              <a:spAutoFit/>
            </a:bodyPr>
            <a:lstStyle/>
            <a:p>
              <a:r>
                <a:rPr lang="tr-TR" sz="1600" b="1" dirty="0">
                  <a:latin typeface="+mj-lt"/>
                </a:rPr>
                <a:t>Puan türü</a:t>
              </a:r>
              <a:endParaRPr lang="id-ID" sz="1600" b="1" dirty="0">
                <a:latin typeface="+mj-lt"/>
              </a:endParaRPr>
            </a:p>
          </p:txBody>
        </p:sp>
        <p:sp>
          <p:nvSpPr>
            <p:cNvPr id="21" name="20 Metin kutusu"/>
            <p:cNvSpPr txBox="1"/>
            <p:nvPr/>
          </p:nvSpPr>
          <p:spPr>
            <a:xfrm>
              <a:off x="6633037" y="2499742"/>
              <a:ext cx="1539363" cy="503146"/>
            </a:xfrm>
            <a:prstGeom prst="rect">
              <a:avLst/>
            </a:prstGeom>
            <a:noFill/>
          </p:spPr>
          <p:txBody>
            <a:bodyPr wrap="square" lIns="71561" tIns="35780" rIns="71561" bIns="35780" rtlCol="0">
              <a:spAutoFit/>
            </a:bodyPr>
            <a:lstStyle/>
            <a:p>
              <a:pPr algn="ctr"/>
              <a:r>
                <a:rPr lang="tr-TR" sz="2800" b="1" dirty="0">
                  <a:solidFill>
                    <a:schemeClr val="accent2">
                      <a:lumMod val="75000"/>
                    </a:schemeClr>
                  </a:solidFill>
                </a:rPr>
                <a:t>SAYISAL</a:t>
              </a:r>
            </a:p>
          </p:txBody>
        </p:sp>
      </p:grpSp>
      <p:sp>
        <p:nvSpPr>
          <p:cNvPr id="38" name="37 Metin kutusu"/>
          <p:cNvSpPr txBox="1"/>
          <p:nvPr/>
        </p:nvSpPr>
        <p:spPr>
          <a:xfrm>
            <a:off x="6717245" y="878905"/>
            <a:ext cx="1675773" cy="318480"/>
          </a:xfrm>
          <a:prstGeom prst="rect">
            <a:avLst/>
          </a:prstGeom>
          <a:noFill/>
        </p:spPr>
        <p:txBody>
          <a:bodyPr wrap="none" lIns="71561" tIns="35780" rIns="71561" bIns="35780" rtlCol="0">
            <a:spAutoFit/>
          </a:bodyPr>
          <a:lstStyle/>
          <a:p>
            <a:r>
              <a:rPr lang="tr-TR" sz="1600" b="1" dirty="0" smtClean="0">
                <a:solidFill>
                  <a:schemeClr val="accent1">
                    <a:lumMod val="75000"/>
                  </a:schemeClr>
                </a:solidFill>
              </a:rPr>
              <a:t>*Iğdır Üniversitesi</a:t>
            </a:r>
            <a:endParaRPr lang="tr-TR" sz="1600" b="1" dirty="0">
              <a:solidFill>
                <a:schemeClr val="accent1">
                  <a:lumMod val="75000"/>
                </a:schemeClr>
              </a:solidFill>
            </a:endParaRPr>
          </a:p>
        </p:txBody>
      </p:sp>
    </p:spTree>
    <p:extLst>
      <p:ext uri="{BB962C8B-B14F-4D97-AF65-F5344CB8AC3E}">
        <p14:creationId xmlns="" xmlns:p14="http://schemas.microsoft.com/office/powerpoint/2010/main" val="25613539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p:tgtEl>
                                          <p:spTgt spid="49"/>
                                        </p:tgtEl>
                                        <p:attrNameLst>
                                          <p:attrName>ppt_y</p:attrName>
                                        </p:attrNameLst>
                                      </p:cBhvr>
                                      <p:tavLst>
                                        <p:tav tm="0">
                                          <p:val>
                                            <p:strVal val="#ppt_y+#ppt_h*1.125000"/>
                                          </p:val>
                                        </p:tav>
                                        <p:tav tm="100000">
                                          <p:val>
                                            <p:strVal val="#ppt_y"/>
                                          </p:val>
                                        </p:tav>
                                      </p:tavLst>
                                    </p:anim>
                                    <p:animEffect transition="in" filter="wipe(up)">
                                      <p:cBhvr>
                                        <p:cTn id="8" dur="500"/>
                                        <p:tgtEl>
                                          <p:spTgt spid="49"/>
                                        </p:tgtEl>
                                      </p:cBhvr>
                                    </p:animEffect>
                                  </p:childTnLst>
                                </p:cTn>
                              </p:par>
                              <p:par>
                                <p:cTn id="9" presetID="12" presetClass="entr" presetSubtype="4" fill="hold" grpId="0" nodeType="withEffect">
                                  <p:stCondLst>
                                    <p:cond delay="25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p:tgtEl>
                                          <p:spTgt spid="50"/>
                                        </p:tgtEl>
                                        <p:attrNameLst>
                                          <p:attrName>ppt_y</p:attrName>
                                        </p:attrNameLst>
                                      </p:cBhvr>
                                      <p:tavLst>
                                        <p:tav tm="0">
                                          <p:val>
                                            <p:strVal val="#ppt_y+#ppt_h*1.125000"/>
                                          </p:val>
                                        </p:tav>
                                        <p:tav tm="100000">
                                          <p:val>
                                            <p:strVal val="#ppt_y"/>
                                          </p:val>
                                        </p:tav>
                                      </p:tavLst>
                                    </p:anim>
                                    <p:animEffect transition="in" filter="wipe(up)">
                                      <p:cBhvr>
                                        <p:cTn id="12" dur="500"/>
                                        <p:tgtEl>
                                          <p:spTgt spid="50"/>
                                        </p:tgtEl>
                                      </p:cBhvr>
                                    </p:animEffect>
                                  </p:childTnLst>
                                </p:cTn>
                              </p:par>
                              <p:par>
                                <p:cTn id="13" presetID="12" presetClass="entr" presetSubtype="4" fill="hold" grpId="0" nodeType="withEffect">
                                  <p:stCondLst>
                                    <p:cond delay="250"/>
                                  </p:stCondLst>
                                  <p:childTnLst>
                                    <p:set>
                                      <p:cBhvr>
                                        <p:cTn id="14" dur="1" fill="hold">
                                          <p:stCondLst>
                                            <p:cond delay="0"/>
                                          </p:stCondLst>
                                        </p:cTn>
                                        <p:tgtEl>
                                          <p:spTgt spid="51"/>
                                        </p:tgtEl>
                                        <p:attrNameLst>
                                          <p:attrName>style.visibility</p:attrName>
                                        </p:attrNameLst>
                                      </p:cBhvr>
                                      <p:to>
                                        <p:strVal val="visible"/>
                                      </p:to>
                                    </p:set>
                                    <p:anim calcmode="lin" valueType="num">
                                      <p:cBhvr additive="base">
                                        <p:cTn id="15" dur="500"/>
                                        <p:tgtEl>
                                          <p:spTgt spid="51"/>
                                        </p:tgtEl>
                                        <p:attrNameLst>
                                          <p:attrName>ppt_y</p:attrName>
                                        </p:attrNameLst>
                                      </p:cBhvr>
                                      <p:tavLst>
                                        <p:tav tm="0">
                                          <p:val>
                                            <p:strVal val="#ppt_y+#ppt_h*1.125000"/>
                                          </p:val>
                                        </p:tav>
                                        <p:tav tm="100000">
                                          <p:val>
                                            <p:strVal val="#ppt_y"/>
                                          </p:val>
                                        </p:tav>
                                      </p:tavLst>
                                    </p:anim>
                                    <p:animEffect transition="in" filter="wipe(up)">
                                      <p:cBhvr>
                                        <p:cTn id="16" dur="500"/>
                                        <p:tgtEl>
                                          <p:spTgt spid="51"/>
                                        </p:tgtEl>
                                      </p:cBhvr>
                                    </p:animEffect>
                                  </p:childTnLst>
                                </p:cTn>
                              </p:par>
                            </p:childTnLst>
                          </p:cTn>
                        </p:par>
                        <p:par>
                          <p:cTn id="17" fill="hold">
                            <p:stCondLst>
                              <p:cond delay="750"/>
                            </p:stCondLst>
                            <p:childTnLst>
                              <p:par>
                                <p:cTn id="18" presetID="25" presetClass="entr" presetSubtype="0" fill="hold" grpId="0" nodeType="afterEffect">
                                  <p:stCondLst>
                                    <p:cond delay="0"/>
                                  </p:stCondLst>
                                  <p:childTnLst>
                                    <p:set>
                                      <p:cBhvr>
                                        <p:cTn id="19" dur="1" fill="hold">
                                          <p:stCondLst>
                                            <p:cond delay="0"/>
                                          </p:stCondLst>
                                        </p:cTn>
                                        <p:tgtEl>
                                          <p:spTgt spid="35"/>
                                        </p:tgtEl>
                                        <p:attrNameLst>
                                          <p:attrName>style.visibility</p:attrName>
                                        </p:attrNameLst>
                                      </p:cBhvr>
                                      <p:to>
                                        <p:strVal val="visible"/>
                                      </p:to>
                                    </p:set>
                                    <p:anim calcmode="lin" valueType="num">
                                      <p:cBhvr>
                                        <p:cTn id="20" dur="500" decel="50000" fill="hold">
                                          <p:stCondLst>
                                            <p:cond delay="0"/>
                                          </p:stCondLst>
                                        </p:cTn>
                                        <p:tgtEl>
                                          <p:spTgt spid="35"/>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35"/>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35"/>
                                        </p:tgtEl>
                                        <p:attrNameLst>
                                          <p:attrName>ppt_w</p:attrName>
                                        </p:attrNameLst>
                                      </p:cBhvr>
                                      <p:tavLst>
                                        <p:tav tm="0">
                                          <p:val>
                                            <p:strVal val="#ppt_w*.05"/>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35"/>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35"/>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35"/>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35"/>
                                        </p:tgtEl>
                                      </p:cBhvr>
                                    </p:animEffect>
                                  </p:childTnLst>
                                </p:cTn>
                              </p:par>
                            </p:childTnLst>
                          </p:cTn>
                        </p:par>
                        <p:par>
                          <p:cTn id="28" fill="hold">
                            <p:stCondLst>
                              <p:cond delay="1750"/>
                            </p:stCondLst>
                            <p:childTnLst>
                              <p:par>
                                <p:cTn id="29" presetID="51" presetClass="entr" presetSubtype="0" fill="hold" grpId="0" nodeType="afterEffect">
                                  <p:stCondLst>
                                    <p:cond delay="0"/>
                                  </p:stCondLst>
                                  <p:childTnLst>
                                    <p:set>
                                      <p:cBhvr>
                                        <p:cTn id="30" dur="1" fill="hold">
                                          <p:stCondLst>
                                            <p:cond delay="0"/>
                                          </p:stCondLst>
                                        </p:cTn>
                                        <p:tgtEl>
                                          <p:spTgt spid="38"/>
                                        </p:tgtEl>
                                        <p:attrNameLst>
                                          <p:attrName>style.visibility</p:attrName>
                                        </p:attrNameLst>
                                      </p:cBhvr>
                                      <p:to>
                                        <p:strVal val="visible"/>
                                      </p:to>
                                    </p:set>
                                    <p:animEffect transition="in" filter="fade">
                                      <p:cBhvr>
                                        <p:cTn id="31" dur="770" decel="100000"/>
                                        <p:tgtEl>
                                          <p:spTgt spid="38"/>
                                        </p:tgtEl>
                                      </p:cBhvr>
                                    </p:animEffect>
                                    <p:animScale>
                                      <p:cBhvr>
                                        <p:cTn id="32" dur="770" decel="100000"/>
                                        <p:tgtEl>
                                          <p:spTgt spid="38"/>
                                        </p:tgtEl>
                                      </p:cBhvr>
                                      <p:from x="10000" y="10000"/>
                                      <p:to x="200000" y="450000"/>
                                    </p:animScale>
                                    <p:animScale>
                                      <p:cBhvr>
                                        <p:cTn id="33" dur="1230" accel="100000" fill="hold">
                                          <p:stCondLst>
                                            <p:cond delay="770"/>
                                          </p:stCondLst>
                                        </p:cTn>
                                        <p:tgtEl>
                                          <p:spTgt spid="38"/>
                                        </p:tgtEl>
                                      </p:cBhvr>
                                      <p:from x="200000" y="450000"/>
                                      <p:to x="100000" y="100000"/>
                                    </p:animScale>
                                    <p:set>
                                      <p:cBhvr>
                                        <p:cTn id="34" dur="770" fill="hold"/>
                                        <p:tgtEl>
                                          <p:spTgt spid="38"/>
                                        </p:tgtEl>
                                        <p:attrNameLst>
                                          <p:attrName>ppt_x</p:attrName>
                                        </p:attrNameLst>
                                      </p:cBhvr>
                                      <p:to>
                                        <p:strVal val="(0.5)"/>
                                      </p:to>
                                    </p:set>
                                    <p:anim from="(0.5)" to="(#ppt_x)" calcmode="lin" valueType="num">
                                      <p:cBhvr>
                                        <p:cTn id="35" dur="1230" accel="100000" fill="hold">
                                          <p:stCondLst>
                                            <p:cond delay="770"/>
                                          </p:stCondLst>
                                        </p:cTn>
                                        <p:tgtEl>
                                          <p:spTgt spid="38"/>
                                        </p:tgtEl>
                                        <p:attrNameLst>
                                          <p:attrName>ppt_x</p:attrName>
                                        </p:attrNameLst>
                                      </p:cBhvr>
                                    </p:anim>
                                    <p:set>
                                      <p:cBhvr>
                                        <p:cTn id="36" dur="770" fill="hold"/>
                                        <p:tgtEl>
                                          <p:spTgt spid="38"/>
                                        </p:tgtEl>
                                        <p:attrNameLst>
                                          <p:attrName>ppt_y</p:attrName>
                                        </p:attrNameLst>
                                      </p:cBhvr>
                                      <p:to>
                                        <p:strVal val="(#ppt_y+0.4)"/>
                                      </p:to>
                                    </p:set>
                                    <p:anim from="(#ppt_y+0.4)" to="(#ppt_y)" calcmode="lin" valueType="num">
                                      <p:cBhvr>
                                        <p:cTn id="37" dur="1230" accel="100000" fill="hold">
                                          <p:stCondLst>
                                            <p:cond delay="770"/>
                                          </p:stCondLst>
                                        </p:cTn>
                                        <p:tgtEl>
                                          <p:spTgt spid="38"/>
                                        </p:tgtEl>
                                        <p:attrNameLst>
                                          <p:attrName>ppt_y</p:attrName>
                                        </p:attrNameLst>
                                      </p:cBhvr>
                                    </p:anim>
                                  </p:childTnLst>
                                </p:cTn>
                              </p:par>
                            </p:childTnLst>
                          </p:cTn>
                        </p:par>
                        <p:par>
                          <p:cTn id="38" fill="hold">
                            <p:stCondLst>
                              <p:cond delay="3750"/>
                            </p:stCondLst>
                            <p:childTnLst>
                              <p:par>
                                <p:cTn id="39" presetID="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1000" fill="hold"/>
                                        <p:tgtEl>
                                          <p:spTgt spid="5"/>
                                        </p:tgtEl>
                                        <p:attrNameLst>
                                          <p:attrName>ppt_x</p:attrName>
                                        </p:attrNameLst>
                                      </p:cBhvr>
                                      <p:tavLst>
                                        <p:tav tm="0">
                                          <p:val>
                                            <p:strVal val="#ppt_x"/>
                                          </p:val>
                                        </p:tav>
                                        <p:tav tm="100000">
                                          <p:val>
                                            <p:strVal val="#ppt_x"/>
                                          </p:val>
                                        </p:tav>
                                      </p:tavLst>
                                    </p:anim>
                                    <p:anim calcmode="lin" valueType="num">
                                      <p:cBhvr additive="base">
                                        <p:cTn id="42" dur="1000" fill="hold"/>
                                        <p:tgtEl>
                                          <p:spTgt spid="5"/>
                                        </p:tgtEl>
                                        <p:attrNameLst>
                                          <p:attrName>ppt_y</p:attrName>
                                        </p:attrNameLst>
                                      </p:cBhvr>
                                      <p:tavLst>
                                        <p:tav tm="0">
                                          <p:val>
                                            <p:strVal val="1+#ppt_h/2"/>
                                          </p:val>
                                        </p:tav>
                                        <p:tav tm="100000">
                                          <p:val>
                                            <p:strVal val="#ppt_y"/>
                                          </p:val>
                                        </p:tav>
                                      </p:tavLst>
                                    </p:anim>
                                  </p:childTnLst>
                                </p:cTn>
                              </p:par>
                            </p:childTnLst>
                          </p:cTn>
                        </p:par>
                        <p:par>
                          <p:cTn id="43" fill="hold">
                            <p:stCondLst>
                              <p:cond delay="4750"/>
                            </p:stCondLst>
                            <p:childTnLst>
                              <p:par>
                                <p:cTn id="44" presetID="2" presetClass="entr" presetSubtype="2"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 calcmode="lin" valueType="num">
                                      <p:cBhvr additive="base">
                                        <p:cTn id="46" dur="1000" fill="hold"/>
                                        <p:tgtEl>
                                          <p:spTgt spid="6"/>
                                        </p:tgtEl>
                                        <p:attrNameLst>
                                          <p:attrName>ppt_x</p:attrName>
                                        </p:attrNameLst>
                                      </p:cBhvr>
                                      <p:tavLst>
                                        <p:tav tm="0">
                                          <p:val>
                                            <p:strVal val="1+#ppt_w/2"/>
                                          </p:val>
                                        </p:tav>
                                        <p:tav tm="100000">
                                          <p:val>
                                            <p:strVal val="#ppt_x"/>
                                          </p:val>
                                        </p:tav>
                                      </p:tavLst>
                                    </p:anim>
                                    <p:anim calcmode="lin" valueType="num">
                                      <p:cBhvr additive="base">
                                        <p:cTn id="47" dur="1000" fill="hold"/>
                                        <p:tgtEl>
                                          <p:spTgt spid="6"/>
                                        </p:tgtEl>
                                        <p:attrNameLst>
                                          <p:attrName>ppt_y</p:attrName>
                                        </p:attrNameLst>
                                      </p:cBhvr>
                                      <p:tavLst>
                                        <p:tav tm="0">
                                          <p:val>
                                            <p:strVal val="#ppt_y"/>
                                          </p:val>
                                        </p:tav>
                                        <p:tav tm="100000">
                                          <p:val>
                                            <p:strVal val="#ppt_y"/>
                                          </p:val>
                                        </p:tav>
                                      </p:tavLst>
                                    </p:anim>
                                  </p:childTnLst>
                                </p:cTn>
                              </p:par>
                            </p:childTnLst>
                          </p:cTn>
                        </p:par>
                        <p:par>
                          <p:cTn id="48" fill="hold">
                            <p:stCondLst>
                              <p:cond delay="5750"/>
                            </p:stCondLst>
                            <p:childTnLst>
                              <p:par>
                                <p:cTn id="49" presetID="2" presetClass="entr" presetSubtype="8" fill="hold" nodeType="afterEffect">
                                  <p:stCondLst>
                                    <p:cond delay="0"/>
                                  </p:stCondLst>
                                  <p:childTnLst>
                                    <p:set>
                                      <p:cBhvr>
                                        <p:cTn id="50" dur="1" fill="hold">
                                          <p:stCondLst>
                                            <p:cond delay="0"/>
                                          </p:stCondLst>
                                        </p:cTn>
                                        <p:tgtEl>
                                          <p:spTgt spid="4"/>
                                        </p:tgtEl>
                                        <p:attrNameLst>
                                          <p:attrName>style.visibility</p:attrName>
                                        </p:attrNameLst>
                                      </p:cBhvr>
                                      <p:to>
                                        <p:strVal val="visible"/>
                                      </p:to>
                                    </p:set>
                                    <p:anim calcmode="lin" valueType="num">
                                      <p:cBhvr additive="base">
                                        <p:cTn id="51" dur="1000" fill="hold"/>
                                        <p:tgtEl>
                                          <p:spTgt spid="4"/>
                                        </p:tgtEl>
                                        <p:attrNameLst>
                                          <p:attrName>ppt_x</p:attrName>
                                        </p:attrNameLst>
                                      </p:cBhvr>
                                      <p:tavLst>
                                        <p:tav tm="0">
                                          <p:val>
                                            <p:strVal val="0-#ppt_w/2"/>
                                          </p:val>
                                        </p:tav>
                                        <p:tav tm="100000">
                                          <p:val>
                                            <p:strVal val="#ppt_x"/>
                                          </p:val>
                                        </p:tav>
                                      </p:tavLst>
                                    </p:anim>
                                    <p:anim calcmode="lin" valueType="num">
                                      <p:cBhvr additive="base">
                                        <p:cTn id="52" dur="1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49" grpId="0" animBg="1"/>
      <p:bldP spid="50" grpId="0" animBg="1"/>
      <p:bldP spid="51" grpId="0" animBg="1"/>
      <p:bldP spid="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546"/>
            <a:ext cx="9144000" cy="576064"/>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tr-TR" sz="2800" b="1" dirty="0"/>
              <a:t>HEMŞİRELİK</a:t>
            </a:r>
            <a:endParaRPr lang="id-ID" sz="2800" dirty="0"/>
          </a:p>
        </p:txBody>
      </p:sp>
      <p:grpSp>
        <p:nvGrpSpPr>
          <p:cNvPr id="3" name="Group 18"/>
          <p:cNvGrpSpPr/>
          <p:nvPr/>
        </p:nvGrpSpPr>
        <p:grpSpPr>
          <a:xfrm>
            <a:off x="179512" y="555526"/>
            <a:ext cx="8856984" cy="1296144"/>
            <a:chOff x="1934067" y="4649295"/>
            <a:chExt cx="1960346" cy="2012622"/>
          </a:xfrm>
        </p:grpSpPr>
        <p:sp>
          <p:nvSpPr>
            <p:cNvPr id="21" name="Rounded Rectangle 16"/>
            <p:cNvSpPr/>
            <p:nvPr/>
          </p:nvSpPr>
          <p:spPr>
            <a:xfrm>
              <a:off x="1934067" y="4719996"/>
              <a:ext cx="1941921" cy="194192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50" dirty="0">
                <a:solidFill>
                  <a:schemeClr val="tx2">
                    <a:lumMod val="75000"/>
                  </a:schemeClr>
                </a:solidFill>
              </a:endParaRPr>
            </a:p>
          </p:txBody>
        </p:sp>
        <p:sp>
          <p:nvSpPr>
            <p:cNvPr id="22" name="Rounded Rectangle 17"/>
            <p:cNvSpPr/>
            <p:nvPr/>
          </p:nvSpPr>
          <p:spPr>
            <a:xfrm>
              <a:off x="1952492" y="4649295"/>
              <a:ext cx="1941921" cy="194192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tr-TR" sz="180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rPr>
                <a:t>Programın Amacı:</a:t>
              </a:r>
              <a:r>
                <a:rPr lang="tr-TR" sz="1800" dirty="0">
                  <a:solidFill>
                    <a:schemeClr val="tx2">
                      <a:lumMod val="75000"/>
                    </a:schemeClr>
                  </a:solidFill>
                </a:rPr>
                <a:t> </a:t>
              </a:r>
              <a:r>
                <a:rPr lang="tr-TR" sz="1800" dirty="0">
                  <a:solidFill>
                    <a:schemeClr val="tx1">
                      <a:lumMod val="95000"/>
                      <a:lumOff val="5000"/>
                    </a:schemeClr>
                  </a:solidFill>
                </a:rPr>
                <a:t>Hemşirelik programının amacı, birey, aile ve toplum sağlığının korunması, hastalık halinde, hekim tarafından saptanan tedavinin uygulanması, hasta bakımının planlanması ve örgütlenmesi ve uygulanması ile ilgili hizmetler yürütecek sağlık personelini yetiştirmektir.</a:t>
              </a:r>
              <a:endParaRPr lang="id-ID" sz="1800" dirty="0">
                <a:solidFill>
                  <a:schemeClr val="tx1">
                    <a:lumMod val="95000"/>
                    <a:lumOff val="5000"/>
                  </a:schemeClr>
                </a:solidFill>
              </a:endParaRPr>
            </a:p>
          </p:txBody>
        </p:sp>
      </p:grpSp>
      <p:grpSp>
        <p:nvGrpSpPr>
          <p:cNvPr id="4" name="22 Grup"/>
          <p:cNvGrpSpPr/>
          <p:nvPr/>
        </p:nvGrpSpPr>
        <p:grpSpPr>
          <a:xfrm>
            <a:off x="179510" y="1923678"/>
            <a:ext cx="8856989" cy="1368152"/>
            <a:chOff x="395534" y="771551"/>
            <a:chExt cx="8424941" cy="1296143"/>
          </a:xfrm>
        </p:grpSpPr>
        <p:grpSp>
          <p:nvGrpSpPr>
            <p:cNvPr id="5" name="Group 30"/>
            <p:cNvGrpSpPr/>
            <p:nvPr/>
          </p:nvGrpSpPr>
          <p:grpSpPr>
            <a:xfrm>
              <a:off x="395534" y="771551"/>
              <a:ext cx="8424941" cy="1296143"/>
              <a:chOff x="4437053" y="2361716"/>
              <a:chExt cx="1515769" cy="1570955"/>
            </a:xfrm>
          </p:grpSpPr>
          <p:grpSp>
            <p:nvGrpSpPr>
              <p:cNvPr id="6" name="Group 8"/>
              <p:cNvGrpSpPr/>
              <p:nvPr/>
            </p:nvGrpSpPr>
            <p:grpSpPr>
              <a:xfrm>
                <a:off x="4437053" y="2361716"/>
                <a:ext cx="1515769" cy="1570955"/>
                <a:chOff x="1934066" y="2570683"/>
                <a:chExt cx="1941922" cy="2012623"/>
              </a:xfrm>
            </p:grpSpPr>
            <p:sp>
              <p:nvSpPr>
                <p:cNvPr id="11" name="Rounded Rectangle 6"/>
                <p:cNvSpPr/>
                <p:nvPr/>
              </p:nvSpPr>
              <p:spPr>
                <a:xfrm>
                  <a:off x="1934067" y="2641385"/>
                  <a:ext cx="1941921" cy="194192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dirty="0"/>
                </a:p>
              </p:txBody>
            </p:sp>
            <p:sp>
              <p:nvSpPr>
                <p:cNvPr id="12" name="Rounded Rectangle 7"/>
                <p:cNvSpPr/>
                <p:nvPr/>
              </p:nvSpPr>
              <p:spPr>
                <a:xfrm>
                  <a:off x="1934066" y="2570683"/>
                  <a:ext cx="1941921" cy="194192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800" dirty="0"/>
                </a:p>
              </p:txBody>
            </p:sp>
          </p:grpSp>
          <p:sp>
            <p:nvSpPr>
              <p:cNvPr id="10" name="TextBox 9"/>
              <p:cNvSpPr txBox="1"/>
              <p:nvPr/>
            </p:nvSpPr>
            <p:spPr>
              <a:xfrm>
                <a:off x="4509642" y="2419044"/>
                <a:ext cx="1356516" cy="436993"/>
              </a:xfrm>
              <a:prstGeom prst="roundRect">
                <a:avLst/>
              </a:prstGeom>
              <a:noFill/>
            </p:spPr>
            <p:txBody>
              <a:bodyPr wrap="square" rtlCol="0">
                <a:spAutoFit/>
              </a:bodyPr>
              <a:lstStyle/>
              <a:p>
                <a:pPr algn="ctr"/>
                <a:endParaRPr lang="id-ID" sz="1400" b="1" dirty="0">
                  <a:solidFill>
                    <a:schemeClr val="bg1"/>
                  </a:solidFill>
                </a:endParaRPr>
              </a:p>
            </p:txBody>
          </p:sp>
        </p:grpSp>
        <p:sp>
          <p:nvSpPr>
            <p:cNvPr id="43" name="42 Dikdörtgen"/>
            <p:cNvSpPr/>
            <p:nvPr/>
          </p:nvSpPr>
          <p:spPr>
            <a:xfrm>
              <a:off x="467544" y="771551"/>
              <a:ext cx="8208912" cy="1137153"/>
            </a:xfrm>
            <a:prstGeom prst="rect">
              <a:avLst/>
            </a:prstGeom>
          </p:spPr>
          <p:txBody>
            <a:bodyPr wrap="square">
              <a:spAutoFit/>
            </a:bodyPr>
            <a:lstStyle/>
            <a:p>
              <a:pPr algn="just"/>
              <a:r>
                <a:rPr lang="tr-TR" sz="1600" dirty="0">
                  <a:ln w="18415" cmpd="sng">
                    <a:solidFill>
                      <a:srgbClr val="FFFFFF"/>
                    </a:solidFill>
                    <a:prstDash val="solid"/>
                  </a:ln>
                  <a:solidFill>
                    <a:srgbClr val="FFFFFF"/>
                  </a:solidFill>
                  <a:effectLst>
                    <a:outerShdw blurRad="63500" dir="3600000" algn="tl" rotWithShape="0">
                      <a:srgbClr val="000000">
                        <a:alpha val="70000"/>
                      </a:srgbClr>
                    </a:outerShdw>
                  </a:effectLst>
                </a:rPr>
                <a:t>Okutulan Bazı Dersler:</a:t>
              </a:r>
              <a:r>
                <a:rPr lang="tr-TR" sz="14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tr-TR" sz="1400" dirty="0"/>
                <a:t> </a:t>
              </a:r>
              <a:r>
                <a:rPr lang="tr-TR" sz="1800" dirty="0"/>
                <a:t>Eğitim süresince kültür dersleri, sağlık mesleği ile ilgili temel bilim dersleri ile Anatomi-Fizyoloji, Dahiliye Hastalıkları Bakımı, Cerrah Hastalıkları Bakımı, Çocuk Sağlığı Hastalıkları Bakımı, Ruh Sağlığı ve Psikiyatri gibi uygulama dersleri okutulmaktadır. Hem teorik hem uygulamalı eğitim verilmektedir.</a:t>
              </a:r>
            </a:p>
          </p:txBody>
        </p:sp>
      </p:grpSp>
      <p:grpSp>
        <p:nvGrpSpPr>
          <p:cNvPr id="7" name="13 Grup"/>
          <p:cNvGrpSpPr/>
          <p:nvPr/>
        </p:nvGrpSpPr>
        <p:grpSpPr>
          <a:xfrm>
            <a:off x="471232" y="2289605"/>
            <a:ext cx="8629882" cy="359473"/>
            <a:chOff x="467544" y="818850"/>
            <a:chExt cx="8208912" cy="244617"/>
          </a:xfrm>
        </p:grpSpPr>
        <p:sp>
          <p:nvSpPr>
            <p:cNvPr id="18" name="TextBox 9"/>
            <p:cNvSpPr txBox="1"/>
            <p:nvPr/>
          </p:nvSpPr>
          <p:spPr>
            <a:xfrm>
              <a:off x="798999" y="818850"/>
              <a:ext cx="7539781" cy="201307"/>
            </a:xfrm>
            <a:prstGeom prst="roundRect">
              <a:avLst/>
            </a:prstGeom>
            <a:noFill/>
          </p:spPr>
          <p:txBody>
            <a:bodyPr wrap="square" rtlCol="0">
              <a:spAutoFit/>
            </a:bodyPr>
            <a:lstStyle/>
            <a:p>
              <a:pPr algn="ctr"/>
              <a:endParaRPr lang="id-ID" sz="1200" b="1" dirty="0">
                <a:solidFill>
                  <a:schemeClr val="bg1"/>
                </a:solidFill>
              </a:endParaRPr>
            </a:p>
          </p:txBody>
        </p:sp>
        <p:sp>
          <p:nvSpPr>
            <p:cNvPr id="16" name="15 Dikdörtgen"/>
            <p:cNvSpPr/>
            <p:nvPr/>
          </p:nvSpPr>
          <p:spPr>
            <a:xfrm>
              <a:off x="467544" y="843557"/>
              <a:ext cx="8208912" cy="219910"/>
            </a:xfrm>
            <a:prstGeom prst="rect">
              <a:avLst/>
            </a:prstGeom>
          </p:spPr>
          <p:txBody>
            <a:bodyPr wrap="square">
              <a:spAutoFit/>
            </a:bodyPr>
            <a:lstStyle/>
            <a:p>
              <a:pPr algn="just"/>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tr-TR" dirty="0"/>
            </a:p>
          </p:txBody>
        </p:sp>
      </p:grpSp>
      <p:grpSp>
        <p:nvGrpSpPr>
          <p:cNvPr id="8" name="23 Grup"/>
          <p:cNvGrpSpPr/>
          <p:nvPr/>
        </p:nvGrpSpPr>
        <p:grpSpPr>
          <a:xfrm>
            <a:off x="179512" y="3500883"/>
            <a:ext cx="8856984" cy="1375123"/>
            <a:chOff x="395536" y="771550"/>
            <a:chExt cx="8424936" cy="1397101"/>
          </a:xfrm>
        </p:grpSpPr>
        <p:grpSp>
          <p:nvGrpSpPr>
            <p:cNvPr id="9" name="Group 30"/>
            <p:cNvGrpSpPr/>
            <p:nvPr/>
          </p:nvGrpSpPr>
          <p:grpSpPr>
            <a:xfrm>
              <a:off x="395536" y="771550"/>
              <a:ext cx="8424936" cy="1296145"/>
              <a:chOff x="4437053" y="2361713"/>
              <a:chExt cx="1515768" cy="1570956"/>
            </a:xfrm>
          </p:grpSpPr>
          <p:grpSp>
            <p:nvGrpSpPr>
              <p:cNvPr id="13" name="Group 8"/>
              <p:cNvGrpSpPr/>
              <p:nvPr/>
            </p:nvGrpSpPr>
            <p:grpSpPr>
              <a:xfrm>
                <a:off x="4437053" y="2361713"/>
                <a:ext cx="1515768" cy="1570956"/>
                <a:chOff x="1934067" y="2570681"/>
                <a:chExt cx="1941921" cy="2012625"/>
              </a:xfrm>
            </p:grpSpPr>
            <p:sp>
              <p:nvSpPr>
                <p:cNvPr id="29" name="Rounded Rectangle 6"/>
                <p:cNvSpPr/>
                <p:nvPr/>
              </p:nvSpPr>
              <p:spPr>
                <a:xfrm>
                  <a:off x="1934067" y="2641385"/>
                  <a:ext cx="1941921" cy="1941921"/>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sp>
              <p:nvSpPr>
                <p:cNvPr id="30" name="Rounded Rectangle 7"/>
                <p:cNvSpPr/>
                <p:nvPr/>
              </p:nvSpPr>
              <p:spPr>
                <a:xfrm>
                  <a:off x="1934067" y="2570681"/>
                  <a:ext cx="1941921" cy="1941919"/>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p>
              </p:txBody>
            </p:sp>
          </p:grpSp>
          <p:sp>
            <p:nvSpPr>
              <p:cNvPr id="28" name="TextBox 9"/>
              <p:cNvSpPr txBox="1"/>
              <p:nvPr/>
            </p:nvSpPr>
            <p:spPr>
              <a:xfrm>
                <a:off x="4509642" y="2419044"/>
                <a:ext cx="1356516" cy="243989"/>
              </a:xfrm>
              <a:prstGeom prst="roundRect">
                <a:avLst/>
              </a:prstGeom>
              <a:noFill/>
            </p:spPr>
            <p:txBody>
              <a:bodyPr wrap="square" rtlCol="0">
                <a:spAutoFit/>
              </a:bodyPr>
              <a:lstStyle/>
              <a:p>
                <a:pPr algn="ctr"/>
                <a:endParaRPr lang="id-ID" sz="1200" b="1" dirty="0">
                  <a:solidFill>
                    <a:schemeClr val="bg1"/>
                  </a:solidFill>
                </a:endParaRPr>
              </a:p>
            </p:txBody>
          </p:sp>
        </p:grpSp>
        <p:sp>
          <p:nvSpPr>
            <p:cNvPr id="26" name="25 Dikdörtgen"/>
            <p:cNvSpPr/>
            <p:nvPr/>
          </p:nvSpPr>
          <p:spPr>
            <a:xfrm>
              <a:off x="467544" y="771551"/>
              <a:ext cx="8208912" cy="1397100"/>
            </a:xfrm>
            <a:prstGeom prst="rect">
              <a:avLst/>
            </a:prstGeom>
          </p:spPr>
          <p:txBody>
            <a:bodyPr wrap="square">
              <a:spAutoFit/>
            </a:bodyPr>
            <a:lstStyle/>
            <a:p>
              <a:pPr algn="just"/>
              <a:r>
                <a:rPr lang="tr-TR" sz="2000" dirty="0">
                  <a:ln w="18415" cmpd="sng">
                    <a:solidFill>
                      <a:srgbClr val="FFFFFF"/>
                    </a:solidFill>
                    <a:prstDash val="solid"/>
                  </a:ln>
                  <a:solidFill>
                    <a:srgbClr val="FFFFFF"/>
                  </a:solidFill>
                  <a:effectLst>
                    <a:outerShdw blurRad="63500" dir="3600000" algn="tl" rotWithShape="0">
                      <a:srgbClr val="000000">
                        <a:alpha val="70000"/>
                      </a:srgbClr>
                    </a:outerShdw>
                  </a:effectLst>
                </a:rPr>
                <a:t>Gereken Nitelikler</a:t>
              </a:r>
              <a:r>
                <a:rPr lang="tr-TR" sz="2000" dirty="0"/>
                <a:t> :</a:t>
              </a:r>
              <a:r>
                <a:rPr lang="tr-TR" sz="1400" dirty="0"/>
                <a:t> </a:t>
              </a:r>
              <a:r>
                <a:rPr lang="tr-TR" sz="1800" dirty="0"/>
                <a:t>Hemşirelik alanında çalışmak isteyenlerin bedence sağlıklı, insanlarla iyi iletişim kurabilen, uyanık, sabırlı, dürüst, hoşgörülü, soğukkanlı, sorumluluk duygusuna sahip ve insanlara, özellikle sağlığını kaybetmiş insanlara yardım etmekten doyum sağlayan kimseler olmaları ve mesleği sevmeleri gerekir.</a:t>
              </a:r>
            </a:p>
          </p:txBody>
        </p:sp>
      </p:grpSp>
    </p:spTree>
    <p:extLst>
      <p:ext uri="{BB962C8B-B14F-4D97-AF65-F5344CB8AC3E}">
        <p14:creationId xmlns="" xmlns:p14="http://schemas.microsoft.com/office/powerpoint/2010/main" val="39456575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05"/>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 calcmode="lin" valueType="num">
                                      <p:cBhvr>
                                        <p:cTn id="9" dur="1000" fill="hold"/>
                                        <p:tgtEl>
                                          <p:spTgt spid="3"/>
                                        </p:tgtEl>
                                        <p:attrNameLst>
                                          <p:attrName>ppt_x</p:attrName>
                                        </p:attrNameLst>
                                      </p:cBhvr>
                                      <p:tavLst>
                                        <p:tav tm="0">
                                          <p:val>
                                            <p:strVal val="#ppt_x-.2"/>
                                          </p:val>
                                        </p:tav>
                                        <p:tav tm="100000">
                                          <p:val>
                                            <p:strVal val="#ppt_x"/>
                                          </p:val>
                                        </p:tav>
                                      </p:tavLst>
                                    </p:anim>
                                    <p:anim calcmode="lin" valueType="num">
                                      <p:cBhvr>
                                        <p:cTn id="10" dur="1000" fill="hold"/>
                                        <p:tgtEl>
                                          <p:spTgt spid="3"/>
                                        </p:tgtEl>
                                        <p:attrNameLst>
                                          <p:attrName>ppt_y</p:attrName>
                                        </p:attrNameLst>
                                      </p:cBhvr>
                                      <p:tavLst>
                                        <p:tav tm="0">
                                          <p:val>
                                            <p:strVal val="#ppt_y"/>
                                          </p:val>
                                        </p:tav>
                                        <p:tav tm="100000">
                                          <p:val>
                                            <p:strVal val="#ppt_y"/>
                                          </p:val>
                                        </p:tav>
                                      </p:tavLst>
                                    </p:anim>
                                    <p:animEffect transition="in" filter="fade">
                                      <p:cBhvr>
                                        <p:cTn id="11" dur="1000"/>
                                        <p:tgtEl>
                                          <p:spTgt spid="3"/>
                                        </p:tgtEl>
                                      </p:cBhvr>
                                    </p:animEffect>
                                  </p:childTnLst>
                                </p:cTn>
                              </p:par>
                            </p:childTnLst>
                          </p:cTn>
                        </p:par>
                        <p:par>
                          <p:cTn id="12" fill="hold">
                            <p:stCondLst>
                              <p:cond delay="1000"/>
                            </p:stCondLst>
                            <p:childTnLst>
                              <p:par>
                                <p:cTn id="13" presetID="54" presetClass="entr" presetSubtype="0" accel="10000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0.05"/>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 calcmode="lin" valueType="num">
                                      <p:cBhvr>
                                        <p:cTn id="17" dur="1000" fill="hold"/>
                                        <p:tgtEl>
                                          <p:spTgt spid="4"/>
                                        </p:tgtEl>
                                        <p:attrNameLst>
                                          <p:attrName>ppt_x</p:attrName>
                                        </p:attrNameLst>
                                      </p:cBhvr>
                                      <p:tavLst>
                                        <p:tav tm="0">
                                          <p:val>
                                            <p:strVal val="#ppt_x-.2"/>
                                          </p:val>
                                        </p:tav>
                                        <p:tav tm="100000">
                                          <p:val>
                                            <p:strVal val="#ppt_x"/>
                                          </p:val>
                                        </p:tav>
                                      </p:tavLst>
                                    </p:anim>
                                    <p:anim calcmode="lin" valueType="num">
                                      <p:cBhvr>
                                        <p:cTn id="18" dur="1000" fill="hold"/>
                                        <p:tgtEl>
                                          <p:spTgt spid="4"/>
                                        </p:tgtEl>
                                        <p:attrNameLst>
                                          <p:attrName>ppt_y</p:attrName>
                                        </p:attrNameLst>
                                      </p:cBhvr>
                                      <p:tavLst>
                                        <p:tav tm="0">
                                          <p:val>
                                            <p:strVal val="#ppt_y"/>
                                          </p:val>
                                        </p:tav>
                                        <p:tav tm="100000">
                                          <p:val>
                                            <p:strVal val="#ppt_y"/>
                                          </p:val>
                                        </p:tav>
                                      </p:tavLst>
                                    </p:anim>
                                    <p:animEffect transition="in" filter="fade">
                                      <p:cBhvr>
                                        <p:cTn id="19" dur="1000"/>
                                        <p:tgtEl>
                                          <p:spTgt spid="4"/>
                                        </p:tgtEl>
                                      </p:cBhvr>
                                    </p:animEffect>
                                  </p:childTnLst>
                                </p:cTn>
                              </p:par>
                            </p:childTnLst>
                          </p:cTn>
                        </p:par>
                        <p:par>
                          <p:cTn id="20" fill="hold">
                            <p:stCondLst>
                              <p:cond delay="2000"/>
                            </p:stCondLst>
                            <p:childTnLst>
                              <p:par>
                                <p:cTn id="21" presetID="54" presetClass="entr" presetSubtype="0" accel="10000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0.05"/>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 calcmode="lin" valueType="num">
                                      <p:cBhvr>
                                        <p:cTn id="25" dur="1000" fill="hold"/>
                                        <p:tgtEl>
                                          <p:spTgt spid="8"/>
                                        </p:tgtEl>
                                        <p:attrNameLst>
                                          <p:attrName>ppt_x</p:attrName>
                                        </p:attrNameLst>
                                      </p:cBhvr>
                                      <p:tavLst>
                                        <p:tav tm="0">
                                          <p:val>
                                            <p:strVal val="#ppt_x-.2"/>
                                          </p:val>
                                        </p:tav>
                                        <p:tav tm="100000">
                                          <p:val>
                                            <p:strVal val="#ppt_x"/>
                                          </p:val>
                                        </p:tav>
                                      </p:tavLst>
                                    </p:anim>
                                    <p:anim calcmode="lin" valueType="num">
                                      <p:cBhvr>
                                        <p:cTn id="26" dur="1000" fill="hold"/>
                                        <p:tgtEl>
                                          <p:spTgt spid="8"/>
                                        </p:tgtEl>
                                        <p:attrNameLst>
                                          <p:attrName>ppt_y</p:attrName>
                                        </p:attrNameLst>
                                      </p:cBhvr>
                                      <p:tavLst>
                                        <p:tav tm="0">
                                          <p:val>
                                            <p:strVal val="#ppt_y"/>
                                          </p:val>
                                        </p:tav>
                                        <p:tav tm="100000">
                                          <p:val>
                                            <p:strVal val="#ppt_y"/>
                                          </p:val>
                                        </p:tav>
                                      </p:tavLst>
                                    </p:anim>
                                    <p:animEffect transition="in" filter="fade">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TotalTime>
  <Words>1647</Words>
  <Application>Microsoft Office PowerPoint</Application>
  <PresentationFormat>Ekran Gösterisi (16:9)</PresentationFormat>
  <Paragraphs>127</Paragraphs>
  <Slides>19</Slides>
  <Notes>6</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Slayt 1</vt:lpstr>
      <vt:lpstr>             DİŞ HEKİMLİĞİ</vt:lpstr>
      <vt:lpstr>DİŞ HEKİMLİĞİ</vt:lpstr>
      <vt:lpstr>DİŞ HEKİMLİĞİ</vt:lpstr>
      <vt:lpstr>            ECZACILIK</vt:lpstr>
      <vt:lpstr>ECZACILIK</vt:lpstr>
      <vt:lpstr>ECZACILIK</vt:lpstr>
      <vt:lpstr>          HEMŞİRELİK</vt:lpstr>
      <vt:lpstr>HEMŞİRELİK</vt:lpstr>
      <vt:lpstr>HEMŞİRELİK</vt:lpstr>
      <vt:lpstr>          PSİKOLOJİ</vt:lpstr>
      <vt:lpstr>PSİKOLOJİ</vt:lpstr>
      <vt:lpstr>PSİKOLOJİ</vt:lpstr>
      <vt:lpstr>          ERGOTERAPİ</vt:lpstr>
      <vt:lpstr>ERGOTERAPİ</vt:lpstr>
      <vt:lpstr>ERGOTERAPİ</vt:lpstr>
      <vt:lpstr>        BİLGİSAYAR MÜHENDİSLİĞİ</vt:lpstr>
      <vt:lpstr>BİLGİSAYAR MÜHENDİSLİĞİ</vt:lpstr>
      <vt:lpstr>BİLGİSAYAR MÜHENDİSLİĞİ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dc:title>
  <dc:creator>muhammed</dc:creator>
  <cp:lastModifiedBy>PDRPC@outlook.com</cp:lastModifiedBy>
  <cp:revision>75</cp:revision>
  <dcterms:created xsi:type="dcterms:W3CDTF">2018-10-31T18:46:26Z</dcterms:created>
  <dcterms:modified xsi:type="dcterms:W3CDTF">2021-03-03T18:36:12Z</dcterms:modified>
</cp:coreProperties>
</file>