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0" r:id="rId2"/>
    <p:sldId id="258" r:id="rId3"/>
    <p:sldId id="264" r:id="rId4"/>
    <p:sldId id="259" r:id="rId5"/>
    <p:sldId id="265" r:id="rId6"/>
    <p:sldId id="272" r:id="rId7"/>
    <p:sldId id="273" r:id="rId8"/>
    <p:sldId id="268" r:id="rId9"/>
    <p:sldId id="274" r:id="rId10"/>
    <p:sldId id="275" r:id="rId11"/>
    <p:sldId id="271" r:id="rId12"/>
    <p:sldId id="276" r:id="rId13"/>
    <p:sldId id="277" r:id="rId14"/>
    <p:sldId id="278" r:id="rId15"/>
    <p:sldId id="279" r:id="rId16"/>
    <p:sldId id="280" r:id="rId17"/>
  </p:sldIdLst>
  <p:sldSz cx="9144000" cy="5143500" type="screen16x9"/>
  <p:notesSz cx="6858000" cy="9144000"/>
  <p:defaultTextStyle>
    <a:defPPr>
      <a:defRPr lang="tr-TR"/>
    </a:defPPr>
    <a:lvl1pPr marL="0" algn="l" defTabSz="755898" rtl="0" eaLnBrk="1" latinLnBrk="0" hangingPunct="1">
      <a:defRPr sz="1500" kern="1200">
        <a:solidFill>
          <a:schemeClr val="tx1"/>
        </a:solidFill>
        <a:latin typeface="+mn-lt"/>
        <a:ea typeface="+mn-ea"/>
        <a:cs typeface="+mn-cs"/>
      </a:defRPr>
    </a:lvl1pPr>
    <a:lvl2pPr marL="377949" algn="l" defTabSz="755898" rtl="0" eaLnBrk="1" latinLnBrk="0" hangingPunct="1">
      <a:defRPr sz="1500" kern="1200">
        <a:solidFill>
          <a:schemeClr val="tx1"/>
        </a:solidFill>
        <a:latin typeface="+mn-lt"/>
        <a:ea typeface="+mn-ea"/>
        <a:cs typeface="+mn-cs"/>
      </a:defRPr>
    </a:lvl2pPr>
    <a:lvl3pPr marL="755898" algn="l" defTabSz="755898" rtl="0" eaLnBrk="1" latinLnBrk="0" hangingPunct="1">
      <a:defRPr sz="1500" kern="1200">
        <a:solidFill>
          <a:schemeClr val="tx1"/>
        </a:solidFill>
        <a:latin typeface="+mn-lt"/>
        <a:ea typeface="+mn-ea"/>
        <a:cs typeface="+mn-cs"/>
      </a:defRPr>
    </a:lvl3pPr>
    <a:lvl4pPr marL="1133847" algn="l" defTabSz="755898" rtl="0" eaLnBrk="1" latinLnBrk="0" hangingPunct="1">
      <a:defRPr sz="1500" kern="1200">
        <a:solidFill>
          <a:schemeClr val="tx1"/>
        </a:solidFill>
        <a:latin typeface="+mn-lt"/>
        <a:ea typeface="+mn-ea"/>
        <a:cs typeface="+mn-cs"/>
      </a:defRPr>
    </a:lvl4pPr>
    <a:lvl5pPr marL="1511796" algn="l" defTabSz="755898" rtl="0" eaLnBrk="1" latinLnBrk="0" hangingPunct="1">
      <a:defRPr sz="1500" kern="1200">
        <a:solidFill>
          <a:schemeClr val="tx1"/>
        </a:solidFill>
        <a:latin typeface="+mn-lt"/>
        <a:ea typeface="+mn-ea"/>
        <a:cs typeface="+mn-cs"/>
      </a:defRPr>
    </a:lvl5pPr>
    <a:lvl6pPr marL="1889746" algn="l" defTabSz="755898" rtl="0" eaLnBrk="1" latinLnBrk="0" hangingPunct="1">
      <a:defRPr sz="1500" kern="1200">
        <a:solidFill>
          <a:schemeClr val="tx1"/>
        </a:solidFill>
        <a:latin typeface="+mn-lt"/>
        <a:ea typeface="+mn-ea"/>
        <a:cs typeface="+mn-cs"/>
      </a:defRPr>
    </a:lvl6pPr>
    <a:lvl7pPr marL="2267695" algn="l" defTabSz="755898" rtl="0" eaLnBrk="1" latinLnBrk="0" hangingPunct="1">
      <a:defRPr sz="1500" kern="1200">
        <a:solidFill>
          <a:schemeClr val="tx1"/>
        </a:solidFill>
        <a:latin typeface="+mn-lt"/>
        <a:ea typeface="+mn-ea"/>
        <a:cs typeface="+mn-cs"/>
      </a:defRPr>
    </a:lvl7pPr>
    <a:lvl8pPr marL="2645644" algn="l" defTabSz="755898" rtl="0" eaLnBrk="1" latinLnBrk="0" hangingPunct="1">
      <a:defRPr sz="1500" kern="1200">
        <a:solidFill>
          <a:schemeClr val="tx1"/>
        </a:solidFill>
        <a:latin typeface="+mn-lt"/>
        <a:ea typeface="+mn-ea"/>
        <a:cs typeface="+mn-cs"/>
      </a:defRPr>
    </a:lvl8pPr>
    <a:lvl9pPr marL="3023593" algn="l" defTabSz="755898" rtl="0" eaLnBrk="1" latinLnBrk="0" hangingPunct="1">
      <a:defRPr sz="1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99FF"/>
    <a:srgbClr val="FF9900"/>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26" y="-228"/>
      </p:cViewPr>
      <p:guideLst>
        <p:guide orient="horz" pos="1620"/>
        <p:guide pos="288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03C876-C891-4A9D-BB8C-25F541C02F00}" type="datetimeFigureOut">
              <a:rPr lang="tr-TR" smtClean="0"/>
              <a:pPr/>
              <a:t>3.03.2021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ECA3C-2DB6-4681-8C3C-4A9664C5689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715609" rtl="0" eaLnBrk="1" latinLnBrk="0" hangingPunct="1">
      <a:defRPr sz="900" kern="1200">
        <a:solidFill>
          <a:schemeClr val="tx1"/>
        </a:solidFill>
        <a:latin typeface="+mn-lt"/>
        <a:ea typeface="+mn-ea"/>
        <a:cs typeface="+mn-cs"/>
      </a:defRPr>
    </a:lvl1pPr>
    <a:lvl2pPr marL="357805" algn="l" defTabSz="715609" rtl="0" eaLnBrk="1" latinLnBrk="0" hangingPunct="1">
      <a:defRPr sz="900" kern="1200">
        <a:solidFill>
          <a:schemeClr val="tx1"/>
        </a:solidFill>
        <a:latin typeface="+mn-lt"/>
        <a:ea typeface="+mn-ea"/>
        <a:cs typeface="+mn-cs"/>
      </a:defRPr>
    </a:lvl2pPr>
    <a:lvl3pPr marL="715609" algn="l" defTabSz="715609" rtl="0" eaLnBrk="1" latinLnBrk="0" hangingPunct="1">
      <a:defRPr sz="900" kern="1200">
        <a:solidFill>
          <a:schemeClr val="tx1"/>
        </a:solidFill>
        <a:latin typeface="+mn-lt"/>
        <a:ea typeface="+mn-ea"/>
        <a:cs typeface="+mn-cs"/>
      </a:defRPr>
    </a:lvl3pPr>
    <a:lvl4pPr marL="1073414" algn="l" defTabSz="715609" rtl="0" eaLnBrk="1" latinLnBrk="0" hangingPunct="1">
      <a:defRPr sz="900" kern="1200">
        <a:solidFill>
          <a:schemeClr val="tx1"/>
        </a:solidFill>
        <a:latin typeface="+mn-lt"/>
        <a:ea typeface="+mn-ea"/>
        <a:cs typeface="+mn-cs"/>
      </a:defRPr>
    </a:lvl4pPr>
    <a:lvl5pPr marL="1431219" algn="l" defTabSz="715609" rtl="0" eaLnBrk="1" latinLnBrk="0" hangingPunct="1">
      <a:defRPr sz="900" kern="1200">
        <a:solidFill>
          <a:schemeClr val="tx1"/>
        </a:solidFill>
        <a:latin typeface="+mn-lt"/>
        <a:ea typeface="+mn-ea"/>
        <a:cs typeface="+mn-cs"/>
      </a:defRPr>
    </a:lvl5pPr>
    <a:lvl6pPr marL="1789024" algn="l" defTabSz="715609" rtl="0" eaLnBrk="1" latinLnBrk="0" hangingPunct="1">
      <a:defRPr sz="900" kern="1200">
        <a:solidFill>
          <a:schemeClr val="tx1"/>
        </a:solidFill>
        <a:latin typeface="+mn-lt"/>
        <a:ea typeface="+mn-ea"/>
        <a:cs typeface="+mn-cs"/>
      </a:defRPr>
    </a:lvl6pPr>
    <a:lvl7pPr marL="2146828" algn="l" defTabSz="715609" rtl="0" eaLnBrk="1" latinLnBrk="0" hangingPunct="1">
      <a:defRPr sz="900" kern="1200">
        <a:solidFill>
          <a:schemeClr val="tx1"/>
        </a:solidFill>
        <a:latin typeface="+mn-lt"/>
        <a:ea typeface="+mn-ea"/>
        <a:cs typeface="+mn-cs"/>
      </a:defRPr>
    </a:lvl7pPr>
    <a:lvl8pPr marL="2504633" algn="l" defTabSz="715609" rtl="0" eaLnBrk="1" latinLnBrk="0" hangingPunct="1">
      <a:defRPr sz="900" kern="1200">
        <a:solidFill>
          <a:schemeClr val="tx1"/>
        </a:solidFill>
        <a:latin typeface="+mn-lt"/>
        <a:ea typeface="+mn-ea"/>
        <a:cs typeface="+mn-cs"/>
      </a:defRPr>
    </a:lvl8pPr>
    <a:lvl9pPr marL="2862438" algn="l" defTabSz="71560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11</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14</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20"/>
            <a:ext cx="7772400" cy="1102519"/>
          </a:xfrm>
        </p:spPr>
        <p:txBody>
          <a:bodyPr/>
          <a:lstStyle/>
          <a:p>
            <a:r>
              <a:rPr lang="tr-TR"/>
              <a:t>Asıl başlık stili için tıklatın</a:t>
            </a:r>
          </a:p>
        </p:txBody>
      </p:sp>
      <p:sp>
        <p:nvSpPr>
          <p:cNvPr id="3" name="2 Alt Başlık"/>
          <p:cNvSpPr>
            <a:spLocks noGrp="1"/>
          </p:cNvSpPr>
          <p:nvPr>
            <p:ph type="subTitle" idx="1"/>
          </p:nvPr>
        </p:nvSpPr>
        <p:spPr>
          <a:xfrm>
            <a:off x="1371600" y="2914651"/>
            <a:ext cx="6400800" cy="1314449"/>
          </a:xfrm>
        </p:spPr>
        <p:txBody>
          <a:bodyPr/>
          <a:lstStyle>
            <a:lvl1pPr marL="0" indent="0" algn="ctr">
              <a:buNone/>
              <a:defRPr>
                <a:solidFill>
                  <a:schemeClr val="tx1">
                    <a:tint val="75000"/>
                  </a:schemeClr>
                </a:solidFill>
              </a:defRPr>
            </a:lvl1pPr>
            <a:lvl2pPr marL="377949" indent="0" algn="ctr">
              <a:buNone/>
              <a:defRPr>
                <a:solidFill>
                  <a:schemeClr val="tx1">
                    <a:tint val="75000"/>
                  </a:schemeClr>
                </a:solidFill>
              </a:defRPr>
            </a:lvl2pPr>
            <a:lvl3pPr marL="755898" indent="0" algn="ctr">
              <a:buNone/>
              <a:defRPr>
                <a:solidFill>
                  <a:schemeClr val="tx1">
                    <a:tint val="75000"/>
                  </a:schemeClr>
                </a:solidFill>
              </a:defRPr>
            </a:lvl3pPr>
            <a:lvl4pPr marL="1133847" indent="0" algn="ctr">
              <a:buNone/>
              <a:defRPr>
                <a:solidFill>
                  <a:schemeClr val="tx1">
                    <a:tint val="75000"/>
                  </a:schemeClr>
                </a:solidFill>
              </a:defRPr>
            </a:lvl4pPr>
            <a:lvl5pPr marL="1511796" indent="0" algn="ctr">
              <a:buNone/>
              <a:defRPr>
                <a:solidFill>
                  <a:schemeClr val="tx1">
                    <a:tint val="75000"/>
                  </a:schemeClr>
                </a:solidFill>
              </a:defRPr>
            </a:lvl5pPr>
            <a:lvl6pPr marL="1889746" indent="0" algn="ctr">
              <a:buNone/>
              <a:defRPr>
                <a:solidFill>
                  <a:schemeClr val="tx1">
                    <a:tint val="75000"/>
                  </a:schemeClr>
                </a:solidFill>
              </a:defRPr>
            </a:lvl6pPr>
            <a:lvl7pPr marL="2267695" indent="0" algn="ctr">
              <a:buNone/>
              <a:defRPr>
                <a:solidFill>
                  <a:schemeClr val="tx1">
                    <a:tint val="75000"/>
                  </a:schemeClr>
                </a:solidFill>
              </a:defRPr>
            </a:lvl7pPr>
            <a:lvl8pPr marL="2645644" indent="0" algn="ctr">
              <a:buNone/>
              <a:defRPr>
                <a:solidFill>
                  <a:schemeClr val="tx1">
                    <a:tint val="75000"/>
                  </a:schemeClr>
                </a:solidFill>
              </a:defRPr>
            </a:lvl8pPr>
            <a:lvl9pPr marL="3023593"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1FCD35D0-572B-40A0-9499-225EB14E2DD5}"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EE9FBD58-3C04-4053-BBB3-2CD92DE788CE}"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570789" y="205979"/>
            <a:ext cx="2347912" cy="437673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522289" y="205979"/>
            <a:ext cx="6896100" cy="43767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4748A3D-D0E8-4EA1-A928-B585CEA00DBF}"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4CD2B5E-8DEF-4D4D-AE1A-27D2998D36FE}"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3300" b="1" cap="all"/>
            </a:lvl1pPr>
          </a:lstStyle>
          <a:p>
            <a:r>
              <a:rPr lang="tr-TR"/>
              <a:t>Asıl başlık stili için tıklatın</a:t>
            </a: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1600">
                <a:solidFill>
                  <a:schemeClr val="tx1">
                    <a:tint val="75000"/>
                  </a:schemeClr>
                </a:solidFill>
              </a:defRPr>
            </a:lvl1pPr>
            <a:lvl2pPr marL="377949" indent="0">
              <a:buNone/>
              <a:defRPr sz="1500">
                <a:solidFill>
                  <a:schemeClr val="tx1">
                    <a:tint val="75000"/>
                  </a:schemeClr>
                </a:solidFill>
              </a:defRPr>
            </a:lvl2pPr>
            <a:lvl3pPr marL="755898" indent="0">
              <a:buNone/>
              <a:defRPr sz="1300">
                <a:solidFill>
                  <a:schemeClr val="tx1">
                    <a:tint val="75000"/>
                  </a:schemeClr>
                </a:solidFill>
              </a:defRPr>
            </a:lvl3pPr>
            <a:lvl4pPr marL="1133847" indent="0">
              <a:buNone/>
              <a:defRPr sz="1200">
                <a:solidFill>
                  <a:schemeClr val="tx1">
                    <a:tint val="75000"/>
                  </a:schemeClr>
                </a:solidFill>
              </a:defRPr>
            </a:lvl4pPr>
            <a:lvl5pPr marL="1511796" indent="0">
              <a:buNone/>
              <a:defRPr sz="1200">
                <a:solidFill>
                  <a:schemeClr val="tx1">
                    <a:tint val="75000"/>
                  </a:schemeClr>
                </a:solidFill>
              </a:defRPr>
            </a:lvl5pPr>
            <a:lvl6pPr marL="1889746" indent="0">
              <a:buNone/>
              <a:defRPr sz="1200">
                <a:solidFill>
                  <a:schemeClr val="tx1">
                    <a:tint val="75000"/>
                  </a:schemeClr>
                </a:solidFill>
              </a:defRPr>
            </a:lvl6pPr>
            <a:lvl7pPr marL="2267695" indent="0">
              <a:buNone/>
              <a:defRPr sz="1200">
                <a:solidFill>
                  <a:schemeClr val="tx1">
                    <a:tint val="75000"/>
                  </a:schemeClr>
                </a:solidFill>
              </a:defRPr>
            </a:lvl7pPr>
            <a:lvl8pPr marL="2645644" indent="0">
              <a:buNone/>
              <a:defRPr sz="1200">
                <a:solidFill>
                  <a:schemeClr val="tx1">
                    <a:tint val="75000"/>
                  </a:schemeClr>
                </a:solidFill>
              </a:defRPr>
            </a:lvl8pPr>
            <a:lvl9pPr marL="3023593" indent="0">
              <a:buNone/>
              <a:defRPr sz="12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CDB5FC1B-895E-4060-BC16-78975ACABDA7}"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522289" y="1196579"/>
            <a:ext cx="4621211" cy="3386137"/>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295901" y="1196579"/>
            <a:ext cx="4622799" cy="3386137"/>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1A91A97F-EF25-49CB-A488-83C30F18DB4A}" type="datetime1">
              <a:rPr lang="tr-TR" smtClean="0"/>
              <a:pPr/>
              <a:t>3.03.2021</a:t>
            </a:fld>
            <a:endParaRPr lang="tr-TR"/>
          </a:p>
        </p:txBody>
      </p:sp>
      <p:sp>
        <p:nvSpPr>
          <p:cNvPr id="6" name="5 Altbilgi Yer Tutucusu"/>
          <p:cNvSpPr>
            <a:spLocks noGrp="1"/>
          </p:cNvSpPr>
          <p:nvPr>
            <p:ph type="ftr" sz="quarter" idx="11"/>
          </p:nvPr>
        </p:nvSpPr>
        <p:spPr/>
        <p:txBody>
          <a:bodyPr/>
          <a:lstStyle/>
          <a:p>
            <a:r>
              <a:rPr lang="tr-TR"/>
              <a:t>www.rehberlikservisim.com</a:t>
            </a:r>
          </a:p>
        </p:txBody>
      </p:sp>
      <p:sp>
        <p:nvSpPr>
          <p:cNvPr id="7" name="6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5979"/>
            <a:ext cx="8229600" cy="85725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199" y="1151336"/>
            <a:ext cx="4040189" cy="479821"/>
          </a:xfrm>
        </p:spPr>
        <p:txBody>
          <a:bodyPr anchor="b"/>
          <a:lstStyle>
            <a:lvl1pPr marL="0" indent="0">
              <a:buNone/>
              <a:defRPr sz="2000" b="1"/>
            </a:lvl1pPr>
            <a:lvl2pPr marL="377949" indent="0">
              <a:buNone/>
              <a:defRPr sz="1600" b="1"/>
            </a:lvl2pPr>
            <a:lvl3pPr marL="755898" indent="0">
              <a:buNone/>
              <a:defRPr sz="1500" b="1"/>
            </a:lvl3pPr>
            <a:lvl4pPr marL="1133847" indent="0">
              <a:buNone/>
              <a:defRPr sz="1300" b="1"/>
            </a:lvl4pPr>
            <a:lvl5pPr marL="1511796" indent="0">
              <a:buNone/>
              <a:defRPr sz="1300" b="1"/>
            </a:lvl5pPr>
            <a:lvl6pPr marL="1889746" indent="0">
              <a:buNone/>
              <a:defRPr sz="1300" b="1"/>
            </a:lvl6pPr>
            <a:lvl7pPr marL="2267695" indent="0">
              <a:buNone/>
              <a:defRPr sz="1300" b="1"/>
            </a:lvl7pPr>
            <a:lvl8pPr marL="2645644" indent="0">
              <a:buNone/>
              <a:defRPr sz="1300" b="1"/>
            </a:lvl8pPr>
            <a:lvl9pPr marL="3023593"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457199" y="1631156"/>
            <a:ext cx="4040189" cy="2963466"/>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151336"/>
            <a:ext cx="4041776" cy="479821"/>
          </a:xfrm>
        </p:spPr>
        <p:txBody>
          <a:bodyPr anchor="b"/>
          <a:lstStyle>
            <a:lvl1pPr marL="0" indent="0">
              <a:buNone/>
              <a:defRPr sz="2000" b="1"/>
            </a:lvl1pPr>
            <a:lvl2pPr marL="377949" indent="0">
              <a:buNone/>
              <a:defRPr sz="1600" b="1"/>
            </a:lvl2pPr>
            <a:lvl3pPr marL="755898" indent="0">
              <a:buNone/>
              <a:defRPr sz="1500" b="1"/>
            </a:lvl3pPr>
            <a:lvl4pPr marL="1133847" indent="0">
              <a:buNone/>
              <a:defRPr sz="1300" b="1"/>
            </a:lvl4pPr>
            <a:lvl5pPr marL="1511796" indent="0">
              <a:buNone/>
              <a:defRPr sz="1300" b="1"/>
            </a:lvl5pPr>
            <a:lvl6pPr marL="1889746" indent="0">
              <a:buNone/>
              <a:defRPr sz="1300" b="1"/>
            </a:lvl6pPr>
            <a:lvl7pPr marL="2267695" indent="0">
              <a:buNone/>
              <a:defRPr sz="1300" b="1"/>
            </a:lvl7pPr>
            <a:lvl8pPr marL="2645644" indent="0">
              <a:buNone/>
              <a:defRPr sz="1300" b="1"/>
            </a:lvl8pPr>
            <a:lvl9pPr marL="3023593"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4645025" y="1631156"/>
            <a:ext cx="4041776" cy="2963466"/>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3E1522C3-6CD9-48A2-8D8E-462301F4CD8E}" type="datetime1">
              <a:rPr lang="tr-TR" smtClean="0"/>
              <a:pPr/>
              <a:t>3.03.2021</a:t>
            </a:fld>
            <a:endParaRPr lang="tr-TR"/>
          </a:p>
        </p:txBody>
      </p:sp>
      <p:sp>
        <p:nvSpPr>
          <p:cNvPr id="8" name="7 Altbilgi Yer Tutucusu"/>
          <p:cNvSpPr>
            <a:spLocks noGrp="1"/>
          </p:cNvSpPr>
          <p:nvPr>
            <p:ph type="ftr" sz="quarter" idx="11"/>
          </p:nvPr>
        </p:nvSpPr>
        <p:spPr/>
        <p:txBody>
          <a:bodyPr/>
          <a:lstStyle/>
          <a:p>
            <a:r>
              <a:rPr lang="tr-TR"/>
              <a:t>www.rehberlikservisim.com</a:t>
            </a:r>
          </a:p>
        </p:txBody>
      </p:sp>
      <p:sp>
        <p:nvSpPr>
          <p:cNvPr id="9" name="8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C418C7A5-D0C1-4AC5-A760-8AA94A24FE44}" type="datetime1">
              <a:rPr lang="tr-TR" smtClean="0"/>
              <a:pPr/>
              <a:t>3.03.2021</a:t>
            </a:fld>
            <a:endParaRPr lang="tr-TR"/>
          </a:p>
        </p:txBody>
      </p:sp>
      <p:sp>
        <p:nvSpPr>
          <p:cNvPr id="4" name="3 Altbilgi Yer Tutucusu"/>
          <p:cNvSpPr>
            <a:spLocks noGrp="1"/>
          </p:cNvSpPr>
          <p:nvPr>
            <p:ph type="ftr" sz="quarter" idx="11"/>
          </p:nvPr>
        </p:nvSpPr>
        <p:spPr/>
        <p:txBody>
          <a:bodyPr/>
          <a:lstStyle/>
          <a:p>
            <a:r>
              <a:rPr lang="tr-TR"/>
              <a:t>www.rehberlikservisim.com</a:t>
            </a:r>
          </a:p>
        </p:txBody>
      </p:sp>
      <p:sp>
        <p:nvSpPr>
          <p:cNvPr id="5" name="4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77186A9-2D81-43EE-BB04-B982941159DF}" type="datetime1">
              <a:rPr lang="tr-TR" smtClean="0"/>
              <a:pPr/>
              <a:t>3.03.2021</a:t>
            </a:fld>
            <a:endParaRPr lang="tr-TR"/>
          </a:p>
        </p:txBody>
      </p:sp>
      <p:sp>
        <p:nvSpPr>
          <p:cNvPr id="3" name="2 Altbilgi Yer Tutucusu"/>
          <p:cNvSpPr>
            <a:spLocks noGrp="1"/>
          </p:cNvSpPr>
          <p:nvPr>
            <p:ph type="ftr" sz="quarter" idx="11"/>
          </p:nvPr>
        </p:nvSpPr>
        <p:spPr/>
        <p:txBody>
          <a:bodyPr/>
          <a:lstStyle/>
          <a:p>
            <a:r>
              <a:rPr lang="tr-TR"/>
              <a:t>www.rehberlikservisim.com</a:t>
            </a:r>
          </a:p>
        </p:txBody>
      </p:sp>
      <p:sp>
        <p:nvSpPr>
          <p:cNvPr id="4" name="3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8"/>
            <a:ext cx="3008313" cy="871537"/>
          </a:xfrm>
        </p:spPr>
        <p:txBody>
          <a:bodyPr anchor="b"/>
          <a:lstStyle>
            <a:lvl1pPr algn="l">
              <a:defRPr sz="1600" b="1"/>
            </a:lvl1pPr>
          </a:lstStyle>
          <a:p>
            <a:r>
              <a:rPr lang="tr-TR"/>
              <a:t>Asıl başlık stili için tıklatın</a:t>
            </a:r>
          </a:p>
        </p:txBody>
      </p:sp>
      <p:sp>
        <p:nvSpPr>
          <p:cNvPr id="3" name="2 İçerik Yer Tutucusu"/>
          <p:cNvSpPr>
            <a:spLocks noGrp="1"/>
          </p:cNvSpPr>
          <p:nvPr>
            <p:ph idx="1"/>
          </p:nvPr>
        </p:nvSpPr>
        <p:spPr>
          <a:xfrm>
            <a:off x="3575050" y="204788"/>
            <a:ext cx="5111749" cy="4389835"/>
          </a:xfrm>
        </p:spPr>
        <p:txBody>
          <a:bodyPr/>
          <a:lstStyle>
            <a:lvl1pPr>
              <a:defRPr sz="27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076326"/>
            <a:ext cx="3008313" cy="3518298"/>
          </a:xfrm>
        </p:spPr>
        <p:txBody>
          <a:bodyPr/>
          <a:lstStyle>
            <a:lvl1pPr marL="0" indent="0">
              <a:buNone/>
              <a:defRPr sz="1200"/>
            </a:lvl1pPr>
            <a:lvl2pPr marL="377949" indent="0">
              <a:buNone/>
              <a:defRPr sz="1000"/>
            </a:lvl2pPr>
            <a:lvl3pPr marL="755898" indent="0">
              <a:buNone/>
              <a:defRPr sz="900"/>
            </a:lvl3pPr>
            <a:lvl4pPr marL="1133847" indent="0">
              <a:buNone/>
              <a:defRPr sz="800"/>
            </a:lvl4pPr>
            <a:lvl5pPr marL="1511796" indent="0">
              <a:buNone/>
              <a:defRPr sz="800"/>
            </a:lvl5pPr>
            <a:lvl6pPr marL="1889746" indent="0">
              <a:buNone/>
              <a:defRPr sz="800"/>
            </a:lvl6pPr>
            <a:lvl7pPr marL="2267695" indent="0">
              <a:buNone/>
              <a:defRPr sz="800"/>
            </a:lvl7pPr>
            <a:lvl8pPr marL="2645644" indent="0">
              <a:buNone/>
              <a:defRPr sz="800"/>
            </a:lvl8pPr>
            <a:lvl9pPr marL="3023593" indent="0">
              <a:buNone/>
              <a:defRPr sz="8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FAD00AAE-815B-4CF8-BD0F-2A593D5BADD4}" type="datetime1">
              <a:rPr lang="tr-TR" smtClean="0"/>
              <a:pPr/>
              <a:t>3.03.2021</a:t>
            </a:fld>
            <a:endParaRPr lang="tr-TR"/>
          </a:p>
        </p:txBody>
      </p:sp>
      <p:sp>
        <p:nvSpPr>
          <p:cNvPr id="6" name="5 Altbilgi Yer Tutucusu"/>
          <p:cNvSpPr>
            <a:spLocks noGrp="1"/>
          </p:cNvSpPr>
          <p:nvPr>
            <p:ph type="ftr" sz="quarter" idx="11"/>
          </p:nvPr>
        </p:nvSpPr>
        <p:spPr/>
        <p:txBody>
          <a:bodyPr/>
          <a:lstStyle/>
          <a:p>
            <a:r>
              <a:rPr lang="tr-TR"/>
              <a:t>www.rehberlikservisim.com</a:t>
            </a:r>
          </a:p>
        </p:txBody>
      </p:sp>
      <p:sp>
        <p:nvSpPr>
          <p:cNvPr id="7" name="6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9" y="3600451"/>
            <a:ext cx="5486400" cy="425054"/>
          </a:xfrm>
        </p:spPr>
        <p:txBody>
          <a:bodyPr anchor="b"/>
          <a:lstStyle>
            <a:lvl1pPr algn="l">
              <a:defRPr sz="1600" b="1"/>
            </a:lvl1pPr>
          </a:lstStyle>
          <a:p>
            <a:r>
              <a:rPr lang="tr-TR"/>
              <a:t>Asıl başlık stili için tıklatın</a:t>
            </a:r>
          </a:p>
        </p:txBody>
      </p:sp>
      <p:sp>
        <p:nvSpPr>
          <p:cNvPr id="3" name="2 Resim Yer Tutucusu"/>
          <p:cNvSpPr>
            <a:spLocks noGrp="1"/>
          </p:cNvSpPr>
          <p:nvPr>
            <p:ph type="pic" idx="1"/>
          </p:nvPr>
        </p:nvSpPr>
        <p:spPr>
          <a:xfrm>
            <a:off x="1792289" y="459582"/>
            <a:ext cx="5486400" cy="3086100"/>
          </a:xfrm>
        </p:spPr>
        <p:txBody>
          <a:bodyPr/>
          <a:lstStyle>
            <a:lvl1pPr marL="0" indent="0">
              <a:buNone/>
              <a:defRPr sz="2700"/>
            </a:lvl1pPr>
            <a:lvl2pPr marL="377949" indent="0">
              <a:buNone/>
              <a:defRPr sz="2300"/>
            </a:lvl2pPr>
            <a:lvl3pPr marL="755898" indent="0">
              <a:buNone/>
              <a:defRPr sz="2000"/>
            </a:lvl3pPr>
            <a:lvl4pPr marL="1133847" indent="0">
              <a:buNone/>
              <a:defRPr sz="1600"/>
            </a:lvl4pPr>
            <a:lvl5pPr marL="1511796" indent="0">
              <a:buNone/>
              <a:defRPr sz="1600"/>
            </a:lvl5pPr>
            <a:lvl6pPr marL="1889746" indent="0">
              <a:buNone/>
              <a:defRPr sz="1600"/>
            </a:lvl6pPr>
            <a:lvl7pPr marL="2267695" indent="0">
              <a:buNone/>
              <a:defRPr sz="1600"/>
            </a:lvl7pPr>
            <a:lvl8pPr marL="2645644" indent="0">
              <a:buNone/>
              <a:defRPr sz="1600"/>
            </a:lvl8pPr>
            <a:lvl9pPr marL="3023593" indent="0">
              <a:buNone/>
              <a:defRPr sz="1600"/>
            </a:lvl9pPr>
          </a:lstStyle>
          <a:p>
            <a:endParaRPr lang="tr-TR"/>
          </a:p>
        </p:txBody>
      </p:sp>
      <p:sp>
        <p:nvSpPr>
          <p:cNvPr id="4" name="3 Metin Yer Tutucusu"/>
          <p:cNvSpPr>
            <a:spLocks noGrp="1"/>
          </p:cNvSpPr>
          <p:nvPr>
            <p:ph type="body" sz="half" idx="2"/>
          </p:nvPr>
        </p:nvSpPr>
        <p:spPr>
          <a:xfrm>
            <a:off x="1792289" y="4025503"/>
            <a:ext cx="5486400" cy="603647"/>
          </a:xfrm>
        </p:spPr>
        <p:txBody>
          <a:bodyPr/>
          <a:lstStyle>
            <a:lvl1pPr marL="0" indent="0">
              <a:buNone/>
              <a:defRPr sz="1200"/>
            </a:lvl1pPr>
            <a:lvl2pPr marL="377949" indent="0">
              <a:buNone/>
              <a:defRPr sz="1000"/>
            </a:lvl2pPr>
            <a:lvl3pPr marL="755898" indent="0">
              <a:buNone/>
              <a:defRPr sz="900"/>
            </a:lvl3pPr>
            <a:lvl4pPr marL="1133847" indent="0">
              <a:buNone/>
              <a:defRPr sz="800"/>
            </a:lvl4pPr>
            <a:lvl5pPr marL="1511796" indent="0">
              <a:buNone/>
              <a:defRPr sz="800"/>
            </a:lvl5pPr>
            <a:lvl6pPr marL="1889746" indent="0">
              <a:buNone/>
              <a:defRPr sz="800"/>
            </a:lvl6pPr>
            <a:lvl7pPr marL="2267695" indent="0">
              <a:buNone/>
              <a:defRPr sz="800"/>
            </a:lvl7pPr>
            <a:lvl8pPr marL="2645644" indent="0">
              <a:buNone/>
              <a:defRPr sz="800"/>
            </a:lvl8pPr>
            <a:lvl9pPr marL="3023593" indent="0">
              <a:buNone/>
              <a:defRPr sz="8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0616910-9177-4660-A0D4-D703D298B31E}" type="datetime1">
              <a:rPr lang="tr-TR" smtClean="0"/>
              <a:pPr/>
              <a:t>3.03.2021</a:t>
            </a:fld>
            <a:endParaRPr lang="tr-TR"/>
          </a:p>
        </p:txBody>
      </p:sp>
      <p:sp>
        <p:nvSpPr>
          <p:cNvPr id="6" name="5 Altbilgi Yer Tutucusu"/>
          <p:cNvSpPr>
            <a:spLocks noGrp="1"/>
          </p:cNvSpPr>
          <p:nvPr>
            <p:ph type="ftr" sz="quarter" idx="11"/>
          </p:nvPr>
        </p:nvSpPr>
        <p:spPr/>
        <p:txBody>
          <a:bodyPr/>
          <a:lstStyle/>
          <a:p>
            <a:r>
              <a:rPr lang="tr-TR"/>
              <a:t>www.rehberlikservisim.com</a:t>
            </a:r>
          </a:p>
        </p:txBody>
      </p:sp>
      <p:sp>
        <p:nvSpPr>
          <p:cNvPr id="7" name="6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1" y="205979"/>
            <a:ext cx="8229600" cy="857250"/>
          </a:xfrm>
          <a:prstGeom prst="rect">
            <a:avLst/>
          </a:prstGeom>
        </p:spPr>
        <p:txBody>
          <a:bodyPr vert="horz" lIns="75590" tIns="37795" rIns="75590" bIns="37795" rtlCol="0" anchor="ctr">
            <a:normAutofit/>
          </a:bodyPr>
          <a:lstStyle/>
          <a:p>
            <a:r>
              <a:rPr lang="tr-TR"/>
              <a:t>Asıl başlık stili için tıklatın</a:t>
            </a:r>
          </a:p>
        </p:txBody>
      </p:sp>
      <p:sp>
        <p:nvSpPr>
          <p:cNvPr id="3" name="2 Metin Yer Tutucusu"/>
          <p:cNvSpPr>
            <a:spLocks noGrp="1"/>
          </p:cNvSpPr>
          <p:nvPr>
            <p:ph type="body" idx="1"/>
          </p:nvPr>
        </p:nvSpPr>
        <p:spPr>
          <a:xfrm>
            <a:off x="457201" y="1200151"/>
            <a:ext cx="8229600" cy="3394472"/>
          </a:xfrm>
          <a:prstGeom prst="rect">
            <a:avLst/>
          </a:prstGeom>
        </p:spPr>
        <p:txBody>
          <a:bodyPr vert="horz" lIns="75590" tIns="37795" rIns="75590" bIns="37795"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1" y="4767264"/>
            <a:ext cx="2133600" cy="273844"/>
          </a:xfrm>
          <a:prstGeom prst="rect">
            <a:avLst/>
          </a:prstGeom>
        </p:spPr>
        <p:txBody>
          <a:bodyPr vert="horz" lIns="75590" tIns="37795" rIns="75590" bIns="37795" rtlCol="0" anchor="ctr"/>
          <a:lstStyle>
            <a:lvl1pPr algn="l">
              <a:defRPr sz="1000">
                <a:solidFill>
                  <a:schemeClr val="tx1">
                    <a:tint val="75000"/>
                  </a:schemeClr>
                </a:solidFill>
              </a:defRPr>
            </a:lvl1pPr>
          </a:lstStyle>
          <a:p>
            <a:fld id="{126BED5C-BCEF-48F9-9BF6-409E0AF37F03}" type="datetime1">
              <a:rPr lang="tr-TR" smtClean="0"/>
              <a:pPr/>
              <a:t>3.03.2021</a:t>
            </a:fld>
            <a:endParaRPr lang="tr-TR"/>
          </a:p>
        </p:txBody>
      </p:sp>
      <p:sp>
        <p:nvSpPr>
          <p:cNvPr id="5" name="4 Altbilgi Yer Tutucusu"/>
          <p:cNvSpPr>
            <a:spLocks noGrp="1"/>
          </p:cNvSpPr>
          <p:nvPr>
            <p:ph type="ftr" sz="quarter" idx="3"/>
          </p:nvPr>
        </p:nvSpPr>
        <p:spPr>
          <a:xfrm>
            <a:off x="3124202" y="4767264"/>
            <a:ext cx="2895600" cy="273844"/>
          </a:xfrm>
          <a:prstGeom prst="rect">
            <a:avLst/>
          </a:prstGeom>
        </p:spPr>
        <p:txBody>
          <a:bodyPr vert="horz" lIns="75590" tIns="37795" rIns="75590" bIns="37795" rtlCol="0" anchor="ctr"/>
          <a:lstStyle>
            <a:lvl1pPr algn="ctr">
              <a:defRPr sz="1000">
                <a:solidFill>
                  <a:schemeClr val="tx1">
                    <a:tint val="75000"/>
                  </a:schemeClr>
                </a:solidFill>
              </a:defRPr>
            </a:lvl1pPr>
          </a:lstStyle>
          <a:p>
            <a:r>
              <a:rPr lang="tr-TR"/>
              <a:t>www.rehberlikservisim.com</a:t>
            </a:r>
          </a:p>
        </p:txBody>
      </p:sp>
      <p:sp>
        <p:nvSpPr>
          <p:cNvPr id="6" name="5 Slayt Numarası Yer Tutucusu"/>
          <p:cNvSpPr>
            <a:spLocks noGrp="1"/>
          </p:cNvSpPr>
          <p:nvPr>
            <p:ph type="sldNum" sz="quarter" idx="4"/>
          </p:nvPr>
        </p:nvSpPr>
        <p:spPr>
          <a:xfrm>
            <a:off x="6553201" y="4767264"/>
            <a:ext cx="2133600" cy="273844"/>
          </a:xfrm>
          <a:prstGeom prst="rect">
            <a:avLst/>
          </a:prstGeom>
        </p:spPr>
        <p:txBody>
          <a:bodyPr vert="horz" lIns="75590" tIns="37795" rIns="75590" bIns="37795" rtlCol="0" anchor="ctr"/>
          <a:lstStyle>
            <a:lvl1pPr algn="r">
              <a:defRPr sz="1000">
                <a:solidFill>
                  <a:schemeClr val="tx1">
                    <a:tint val="75000"/>
                  </a:schemeClr>
                </a:solidFill>
              </a:defRPr>
            </a:lvl1pPr>
          </a:lstStyle>
          <a:p>
            <a:fld id="{25D1C0A2-230C-4A80-A52E-90CBB2B6A4B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55898" rtl="0" eaLnBrk="1" latinLnBrk="0" hangingPunct="1">
        <a:spcBef>
          <a:spcPct val="0"/>
        </a:spcBef>
        <a:buNone/>
        <a:defRPr sz="3600" kern="1200">
          <a:solidFill>
            <a:schemeClr val="tx1"/>
          </a:solidFill>
          <a:latin typeface="+mj-lt"/>
          <a:ea typeface="+mj-ea"/>
          <a:cs typeface="+mj-cs"/>
        </a:defRPr>
      </a:lvl1pPr>
    </p:titleStyle>
    <p:bodyStyle>
      <a:lvl1pPr marL="283462" indent="-283462" algn="l" defTabSz="755898"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14167" indent="-236218" algn="l" defTabSz="755898"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44873" indent="-188974" algn="l" defTabSz="755898"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22822"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700771"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78720"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456669"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834619"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212568"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tr-TR"/>
      </a:defPPr>
      <a:lvl1pPr marL="0" algn="l" defTabSz="755898" rtl="0" eaLnBrk="1" latinLnBrk="0" hangingPunct="1">
        <a:defRPr sz="1500" kern="1200">
          <a:solidFill>
            <a:schemeClr val="tx1"/>
          </a:solidFill>
          <a:latin typeface="+mn-lt"/>
          <a:ea typeface="+mn-ea"/>
          <a:cs typeface="+mn-cs"/>
        </a:defRPr>
      </a:lvl1pPr>
      <a:lvl2pPr marL="377949" algn="l" defTabSz="755898" rtl="0" eaLnBrk="1" latinLnBrk="0" hangingPunct="1">
        <a:defRPr sz="1500" kern="1200">
          <a:solidFill>
            <a:schemeClr val="tx1"/>
          </a:solidFill>
          <a:latin typeface="+mn-lt"/>
          <a:ea typeface="+mn-ea"/>
          <a:cs typeface="+mn-cs"/>
        </a:defRPr>
      </a:lvl2pPr>
      <a:lvl3pPr marL="755898" algn="l" defTabSz="755898" rtl="0" eaLnBrk="1" latinLnBrk="0" hangingPunct="1">
        <a:defRPr sz="1500" kern="1200">
          <a:solidFill>
            <a:schemeClr val="tx1"/>
          </a:solidFill>
          <a:latin typeface="+mn-lt"/>
          <a:ea typeface="+mn-ea"/>
          <a:cs typeface="+mn-cs"/>
        </a:defRPr>
      </a:lvl3pPr>
      <a:lvl4pPr marL="1133847" algn="l" defTabSz="755898" rtl="0" eaLnBrk="1" latinLnBrk="0" hangingPunct="1">
        <a:defRPr sz="1500" kern="1200">
          <a:solidFill>
            <a:schemeClr val="tx1"/>
          </a:solidFill>
          <a:latin typeface="+mn-lt"/>
          <a:ea typeface="+mn-ea"/>
          <a:cs typeface="+mn-cs"/>
        </a:defRPr>
      </a:lvl4pPr>
      <a:lvl5pPr marL="1511796" algn="l" defTabSz="755898" rtl="0" eaLnBrk="1" latinLnBrk="0" hangingPunct="1">
        <a:defRPr sz="1500" kern="1200">
          <a:solidFill>
            <a:schemeClr val="tx1"/>
          </a:solidFill>
          <a:latin typeface="+mn-lt"/>
          <a:ea typeface="+mn-ea"/>
          <a:cs typeface="+mn-cs"/>
        </a:defRPr>
      </a:lvl5pPr>
      <a:lvl6pPr marL="1889746" algn="l" defTabSz="755898" rtl="0" eaLnBrk="1" latinLnBrk="0" hangingPunct="1">
        <a:defRPr sz="1500" kern="1200">
          <a:solidFill>
            <a:schemeClr val="tx1"/>
          </a:solidFill>
          <a:latin typeface="+mn-lt"/>
          <a:ea typeface="+mn-ea"/>
          <a:cs typeface="+mn-cs"/>
        </a:defRPr>
      </a:lvl6pPr>
      <a:lvl7pPr marL="2267695" algn="l" defTabSz="755898" rtl="0" eaLnBrk="1" latinLnBrk="0" hangingPunct="1">
        <a:defRPr sz="1500" kern="1200">
          <a:solidFill>
            <a:schemeClr val="tx1"/>
          </a:solidFill>
          <a:latin typeface="+mn-lt"/>
          <a:ea typeface="+mn-ea"/>
          <a:cs typeface="+mn-cs"/>
        </a:defRPr>
      </a:lvl7pPr>
      <a:lvl8pPr marL="2645644" algn="l" defTabSz="755898" rtl="0" eaLnBrk="1" latinLnBrk="0" hangingPunct="1">
        <a:defRPr sz="1500" kern="1200">
          <a:solidFill>
            <a:schemeClr val="tx1"/>
          </a:solidFill>
          <a:latin typeface="+mn-lt"/>
          <a:ea typeface="+mn-ea"/>
          <a:cs typeface="+mn-cs"/>
        </a:defRPr>
      </a:lvl8pPr>
      <a:lvl9pPr marL="3023593" algn="l" defTabSz="75589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ünyanın En Stresli 10 Mesleği"/>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187357"/>
            <a:ext cx="7704856" cy="382654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Metin kutusu 1"/>
          <p:cNvSpPr txBox="1"/>
          <p:nvPr/>
        </p:nvSpPr>
        <p:spPr>
          <a:xfrm>
            <a:off x="179512" y="3723878"/>
            <a:ext cx="8856984" cy="14465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4400" b="1" dirty="0" smtClean="0">
                <a:ln w="22225">
                  <a:solidFill>
                    <a:schemeClr val="accent2"/>
                  </a:solidFill>
                  <a:prstDash val="solid"/>
                </a:ln>
                <a:solidFill>
                  <a:schemeClr val="accent2">
                    <a:lumMod val="40000"/>
                    <a:lumOff val="60000"/>
                  </a:schemeClr>
                </a:solidFill>
              </a:rPr>
              <a:t>MESLEKLERİ </a:t>
            </a:r>
            <a:r>
              <a:rPr lang="tr-TR" sz="4400" b="1" dirty="0" smtClean="0">
                <a:ln w="22225">
                  <a:solidFill>
                    <a:schemeClr val="accent2"/>
                  </a:solidFill>
                  <a:prstDash val="solid"/>
                </a:ln>
                <a:solidFill>
                  <a:schemeClr val="accent2">
                    <a:lumMod val="40000"/>
                    <a:lumOff val="60000"/>
                  </a:schemeClr>
                </a:solidFill>
              </a:rPr>
              <a:t>TANIYALIM</a:t>
            </a:r>
            <a:endParaRPr lang="tr-TR" sz="4400" b="1" dirty="0" smtClean="0">
              <a:ln w="22225">
                <a:solidFill>
                  <a:schemeClr val="accent2"/>
                </a:solidFill>
                <a:prstDash val="solid"/>
              </a:ln>
              <a:solidFill>
                <a:schemeClr val="accent2">
                  <a:lumMod val="40000"/>
                  <a:lumOff val="60000"/>
                </a:schemeClr>
              </a:solidFill>
            </a:endParaRPr>
          </a:p>
          <a:p>
            <a:pPr algn="ctr"/>
            <a:r>
              <a:rPr lang="tr-TR" sz="4400" b="1" dirty="0" smtClean="0">
                <a:ln w="22225">
                  <a:solidFill>
                    <a:schemeClr val="accent2"/>
                  </a:solidFill>
                  <a:prstDash val="solid"/>
                </a:ln>
                <a:solidFill>
                  <a:schemeClr val="accent2">
                    <a:lumMod val="40000"/>
                    <a:lumOff val="60000"/>
                  </a:schemeClr>
                </a:solidFill>
              </a:rPr>
              <a:t>1</a:t>
            </a:r>
            <a:endParaRPr lang="tr-TR" sz="4400" b="1" dirty="0">
              <a:ln w="22225">
                <a:solidFill>
                  <a:schemeClr val="accent2"/>
                </a:solidFill>
                <a:prstDash val="solid"/>
              </a:ln>
              <a:solidFill>
                <a:schemeClr val="accent2">
                  <a:lumMod val="40000"/>
                  <a:lumOff val="60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PSİKOLOJİK DANIŞMANLIK VE REHBERLİK </a:t>
            </a:r>
            <a:endParaRPr lang="id-ID" dirty="0"/>
          </a:p>
        </p:txBody>
      </p:sp>
      <p:grpSp>
        <p:nvGrpSpPr>
          <p:cNvPr id="3" name="Group 27"/>
          <p:cNvGrpSpPr/>
          <p:nvPr/>
        </p:nvGrpSpPr>
        <p:grpSpPr>
          <a:xfrm>
            <a:off x="107504" y="771549"/>
            <a:ext cx="4824536" cy="4104448"/>
            <a:chOff x="6337108" y="2156584"/>
            <a:chExt cx="1540216" cy="1543865"/>
          </a:xfrm>
        </p:grpSpPr>
        <p:grpSp>
          <p:nvGrpSpPr>
            <p:cNvPr id="4" name="Group 13"/>
            <p:cNvGrpSpPr/>
            <p:nvPr/>
          </p:nvGrpSpPr>
          <p:grpSpPr>
            <a:xfrm>
              <a:off x="6337108" y="2156584"/>
              <a:ext cx="1540216" cy="1543865"/>
              <a:chOff x="3948362" y="2605388"/>
              <a:chExt cx="1973242" cy="1977918"/>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7" name="Rounded Rectangle 12"/>
              <p:cNvSpPr/>
              <p:nvPr/>
            </p:nvSpPr>
            <p:spPr>
              <a:xfrm>
                <a:off x="3948362" y="2605388"/>
                <a:ext cx="1941921" cy="194192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12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endParaRPr>
              </a:p>
              <a:p>
                <a:pPr algn="just"/>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Mezunların Kazandıkları Unvan ve Yaptıkları İşler: </a:t>
                </a:r>
                <a:r>
                  <a:rPr lang="tr-TR" dirty="0">
                    <a:solidFill>
                      <a:schemeClr val="tx2">
                        <a:lumMod val="75000"/>
                      </a:schemeClr>
                    </a:solidFill>
                  </a:rPr>
                  <a:t>Rehberlik ve psikolojik danışmanlık programı bitirenler okullarda Rehberlik ve Araştırma merkezinde ve dershanelerde “Rehberlik Öğretmen” olarak görev alırlar Rehberlik öğretmeni başarısız veya uyum güçlüğü gösteren öğrencilerle veya onların aileleri ile görüşür; onların davranışlarını gözlemler, testler uygular ve sorunların kaynağını ortaya çıkarmaya çalışır, tüm öğrencilerin, yetenek ve ilgilerine uygun programlara yönelmelerine ve sağlıklı bir kişilik geliştirmelerine yardımcı olur; bunun için bireylere bireysel olarak veya gruplar halinde psikolojik danışma ve rehberlik hizmeti verir, ailelere çocuk eğitimi konusunda danışmanlık yapar, özel eğitime ihtiyacı olan öğrencileri ilgili kurumlara yönlendirir.</a:t>
                </a:r>
              </a:p>
              <a:p>
                <a:pPr algn="just"/>
                <a:endParaRPr lang="id-ID" sz="1200" dirty="0">
                  <a:solidFill>
                    <a:schemeClr val="tx2">
                      <a:lumMod val="75000"/>
                    </a:schemeClr>
                  </a:solidFill>
                </a:endParaRPr>
              </a:p>
            </p:txBody>
          </p:sp>
        </p:grpSp>
        <p:sp>
          <p:nvSpPr>
            <p:cNvPr id="15" name="TextBox 14"/>
            <p:cNvSpPr txBox="1"/>
            <p:nvPr/>
          </p:nvSpPr>
          <p:spPr>
            <a:xfrm>
              <a:off x="6618950" y="2248947"/>
              <a:ext cx="535859" cy="254185"/>
            </a:xfrm>
            <a:prstGeom prst="roundRect">
              <a:avLst/>
            </a:prstGeom>
            <a:noFill/>
          </p:spPr>
          <p:txBody>
            <a:bodyPr wrap="square" rtlCol="0">
              <a:spAutoFit/>
            </a:bodyPr>
            <a:lstStyle/>
            <a:p>
              <a:pPr algn="ctr"/>
              <a:endParaRPr lang="id-ID" sz="1200" b="1" dirty="0">
                <a:solidFill>
                  <a:schemeClr val="bg1"/>
                </a:solidFill>
              </a:endParaRPr>
            </a:p>
          </p:txBody>
        </p:sp>
      </p:grpSp>
      <p:grpSp>
        <p:nvGrpSpPr>
          <p:cNvPr id="5" name="Group 23"/>
          <p:cNvGrpSpPr/>
          <p:nvPr/>
        </p:nvGrpSpPr>
        <p:grpSpPr>
          <a:xfrm>
            <a:off x="5220072" y="843558"/>
            <a:ext cx="3779912" cy="3744416"/>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Çalışma Alanları:</a:t>
              </a:r>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 </a:t>
              </a:r>
              <a:r>
                <a:rPr lang="tr-TR" dirty="0">
                  <a:solidFill>
                    <a:schemeClr val="tx2">
                      <a:lumMod val="75000"/>
                    </a:schemeClr>
                  </a:solidFill>
                </a:rPr>
                <a:t>Mezunlar, Devlet Okulları ve Özel Okullar, Rehberlik Araştırma Merkezleri, Özel Eğitim Kurumları, Emniyet Genel Müdürlüğü, Adalet Bakanlığı, TSK, Aile ve Sosyal Politikalar Bakanlığı, çeşitli kamu ve özel kuruluşların insan kaynakları geliştirme bölümlerinde ve diğer ruh sağlığı hizmeti veren kurumlarda çalışırlar.</a:t>
              </a:r>
              <a:endParaRPr lang="id-ID" dirty="0">
                <a:solidFill>
                  <a:schemeClr val="tx2">
                    <a:lumMod val="7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MİMARLIK</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6" name="25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 </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250000</a:t>
              </a:r>
              <a:endParaRPr lang="tr-TR" sz="2500" b="1" dirty="0">
                <a:solidFill>
                  <a:srgbClr val="FF9900"/>
                </a:solidFill>
              </a:endParaRPr>
            </a:p>
          </p:txBody>
        </p:sp>
      </p:grpSp>
      <p:grpSp>
        <p:nvGrpSpPr>
          <p:cNvPr id="25" name="24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613424" cy="503146"/>
            </a:xfrm>
            <a:prstGeom prst="rect">
              <a:avLst/>
            </a:prstGeom>
            <a:noFill/>
          </p:spPr>
          <p:txBody>
            <a:bodyPr wrap="square" lIns="71561" tIns="35780" rIns="71561" bIns="35780" rtlCol="0">
              <a:spAutoFit/>
            </a:bodyPr>
            <a:lstStyle/>
            <a:p>
              <a:r>
                <a:rPr lang="tr-TR" sz="2800" b="1" dirty="0" smtClean="0">
                  <a:solidFill>
                    <a:schemeClr val="accent1">
                      <a:lumMod val="75000"/>
                    </a:schemeClr>
                  </a:solidFill>
                </a:rPr>
                <a:t>301,86*</a:t>
              </a:r>
              <a:endParaRPr lang="tr-TR" sz="2800" dirty="0">
                <a:solidFill>
                  <a:schemeClr val="accent1">
                    <a:lumMod val="75000"/>
                  </a:schemeClr>
                </a:solidFill>
              </a:endParaRPr>
            </a:p>
          </p:txBody>
        </p:sp>
      </p:grpSp>
      <p:grpSp>
        <p:nvGrpSpPr>
          <p:cNvPr id="23" name="22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SAYISAL</a:t>
              </a:r>
            </a:p>
          </p:txBody>
        </p:sp>
      </p:grpSp>
      <p:sp>
        <p:nvSpPr>
          <p:cNvPr id="38" name="37 Metin kutusu"/>
          <p:cNvSpPr txBox="1"/>
          <p:nvPr/>
        </p:nvSpPr>
        <p:spPr>
          <a:xfrm>
            <a:off x="5518734" y="858185"/>
            <a:ext cx="2392636" cy="318480"/>
          </a:xfrm>
          <a:prstGeom prst="rect">
            <a:avLst/>
          </a:prstGeom>
          <a:noFill/>
        </p:spPr>
        <p:txBody>
          <a:bodyPr wrap="none" lIns="71561" tIns="35780" rIns="71561" bIns="35780" rtlCol="0">
            <a:spAutoFit/>
          </a:bodyPr>
          <a:lstStyle/>
          <a:p>
            <a:r>
              <a:rPr lang="tr-TR" sz="1600" b="1" dirty="0" smtClean="0">
                <a:solidFill>
                  <a:schemeClr val="accent1">
                    <a:lumMod val="75000"/>
                  </a:schemeClr>
                </a:solidFill>
              </a:rPr>
              <a:t>*Yozgat Bozok Üniversitesi</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 presetClass="entr" presetSubtype="2"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1000" fill="hold"/>
                                        <p:tgtEl>
                                          <p:spTgt spid="23"/>
                                        </p:tgtEl>
                                        <p:attrNameLst>
                                          <p:attrName>ppt_x</p:attrName>
                                        </p:attrNameLst>
                                      </p:cBhvr>
                                      <p:tavLst>
                                        <p:tav tm="0">
                                          <p:val>
                                            <p:strVal val="1+#ppt_w/2"/>
                                          </p:val>
                                        </p:tav>
                                        <p:tav tm="100000">
                                          <p:val>
                                            <p:strVal val="#ppt_x"/>
                                          </p:val>
                                        </p:tav>
                                      </p:tavLst>
                                    </p:anim>
                                    <p:anim calcmode="lin" valueType="num">
                                      <p:cBhvr additive="base">
                                        <p:cTn id="21" dur="1000" fill="hold"/>
                                        <p:tgtEl>
                                          <p:spTgt spid="23"/>
                                        </p:tgtEl>
                                        <p:attrNameLst>
                                          <p:attrName>ppt_y</p:attrName>
                                        </p:attrNameLst>
                                      </p:cBhvr>
                                      <p:tavLst>
                                        <p:tav tm="0">
                                          <p:val>
                                            <p:strVal val="#ppt_y"/>
                                          </p:val>
                                        </p:tav>
                                        <p:tav tm="100000">
                                          <p:val>
                                            <p:strVal val="#ppt_y"/>
                                          </p:val>
                                        </p:tav>
                                      </p:tavLst>
                                    </p:anim>
                                  </p:childTnLst>
                                </p:cTn>
                              </p:par>
                            </p:childTnLst>
                          </p:cTn>
                        </p:par>
                        <p:par>
                          <p:cTn id="22" fill="hold">
                            <p:stCondLst>
                              <p:cond delay="1750"/>
                            </p:stCondLst>
                            <p:childTnLst>
                              <p:par>
                                <p:cTn id="23" presetID="2" presetClass="entr" presetSubtype="1" fill="hold" nodeType="after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1000" fill="hold"/>
                                        <p:tgtEl>
                                          <p:spTgt spid="25"/>
                                        </p:tgtEl>
                                        <p:attrNameLst>
                                          <p:attrName>ppt_x</p:attrName>
                                        </p:attrNameLst>
                                      </p:cBhvr>
                                      <p:tavLst>
                                        <p:tav tm="0">
                                          <p:val>
                                            <p:strVal val="#ppt_x"/>
                                          </p:val>
                                        </p:tav>
                                        <p:tav tm="100000">
                                          <p:val>
                                            <p:strVal val="#ppt_x"/>
                                          </p:val>
                                        </p:tav>
                                      </p:tavLst>
                                    </p:anim>
                                    <p:anim calcmode="lin" valueType="num">
                                      <p:cBhvr additive="base">
                                        <p:cTn id="26" dur="1000" fill="hold"/>
                                        <p:tgtEl>
                                          <p:spTgt spid="25"/>
                                        </p:tgtEl>
                                        <p:attrNameLst>
                                          <p:attrName>ppt_y</p:attrName>
                                        </p:attrNameLst>
                                      </p:cBhvr>
                                      <p:tavLst>
                                        <p:tav tm="0">
                                          <p:val>
                                            <p:strVal val="0-#ppt_h/2"/>
                                          </p:val>
                                        </p:tav>
                                        <p:tav tm="100000">
                                          <p:val>
                                            <p:strVal val="#ppt_y"/>
                                          </p:val>
                                        </p:tav>
                                      </p:tavLst>
                                    </p:anim>
                                  </p:childTnLst>
                                </p:cTn>
                              </p:par>
                            </p:childTnLst>
                          </p:cTn>
                        </p:par>
                        <p:par>
                          <p:cTn id="27" fill="hold">
                            <p:stCondLst>
                              <p:cond delay="2750"/>
                            </p:stCondLst>
                            <p:childTnLst>
                              <p:par>
                                <p:cTn id="28" presetID="2" presetClass="entr" presetSubtype="8"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fill="hold"/>
                                        <p:tgtEl>
                                          <p:spTgt spid="26"/>
                                        </p:tgtEl>
                                        <p:attrNameLst>
                                          <p:attrName>ppt_x</p:attrName>
                                        </p:attrNameLst>
                                      </p:cBhvr>
                                      <p:tavLst>
                                        <p:tav tm="0">
                                          <p:val>
                                            <p:strVal val="0-#ppt_w/2"/>
                                          </p:val>
                                        </p:tav>
                                        <p:tav tm="100000">
                                          <p:val>
                                            <p:strVal val="#ppt_x"/>
                                          </p:val>
                                        </p:tav>
                                      </p:tavLst>
                                    </p:anim>
                                    <p:anim calcmode="lin" valueType="num">
                                      <p:cBhvr additive="base">
                                        <p:cTn id="31" dur="500" fill="hold"/>
                                        <p:tgtEl>
                                          <p:spTgt spid="26"/>
                                        </p:tgtEl>
                                        <p:attrNameLst>
                                          <p:attrName>ppt_y</p:attrName>
                                        </p:attrNameLst>
                                      </p:cBhvr>
                                      <p:tavLst>
                                        <p:tav tm="0">
                                          <p:val>
                                            <p:strVal val="#ppt_y"/>
                                          </p:val>
                                        </p:tav>
                                        <p:tav tm="100000">
                                          <p:val>
                                            <p:strVal val="#ppt_y"/>
                                          </p:val>
                                        </p:tav>
                                      </p:tavLst>
                                    </p:anim>
                                  </p:childTnLst>
                                </p:cTn>
                              </p:par>
                            </p:childTnLst>
                          </p:cTn>
                        </p:par>
                        <p:par>
                          <p:cTn id="32" fill="hold">
                            <p:stCondLst>
                              <p:cond delay="3250"/>
                            </p:stCondLst>
                            <p:childTnLst>
                              <p:par>
                                <p:cTn id="33" presetID="8" presetClass="entr" presetSubtype="16" fill="hold" grpId="1"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diamond(in)">
                                      <p:cBhvr>
                                        <p:cTn id="35"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38"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MİMARLIK</a:t>
            </a:r>
            <a:endParaRPr lang="id-ID" sz="2800" dirty="0"/>
          </a:p>
        </p:txBody>
      </p:sp>
      <p:grpSp>
        <p:nvGrpSpPr>
          <p:cNvPr id="3" name="Group 18"/>
          <p:cNvGrpSpPr/>
          <p:nvPr/>
        </p:nvGrpSpPr>
        <p:grpSpPr>
          <a:xfrm>
            <a:off x="179512" y="555527"/>
            <a:ext cx="8856984" cy="1224135"/>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8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800" dirty="0">
                  <a:solidFill>
                    <a:schemeClr val="tx2">
                      <a:lumMod val="75000"/>
                    </a:schemeClr>
                  </a:solidFill>
                </a:rPr>
                <a:t> </a:t>
              </a:r>
              <a:r>
                <a:rPr lang="tr-TR" sz="2000" dirty="0">
                  <a:solidFill>
                    <a:schemeClr val="tx2">
                      <a:lumMod val="75000"/>
                    </a:schemeClr>
                  </a:solidFill>
                </a:rPr>
                <a:t>Mimarlık programı, her çeşit binanın isteğe ve olanaklara göre plan ve projelerinin hazırlanması, yapımının denetlenmesi konularında eğitim yapar.</a:t>
              </a:r>
              <a:endParaRPr lang="id-ID" sz="2000" dirty="0">
                <a:solidFill>
                  <a:schemeClr val="tx2">
                    <a:lumMod val="75000"/>
                  </a:schemeClr>
                </a:solidFill>
              </a:endParaRPr>
            </a:p>
          </p:txBody>
        </p:sp>
      </p:grpSp>
      <p:grpSp>
        <p:nvGrpSpPr>
          <p:cNvPr id="4" name="22 Grup"/>
          <p:cNvGrpSpPr/>
          <p:nvPr/>
        </p:nvGrpSpPr>
        <p:grpSpPr>
          <a:xfrm>
            <a:off x="179512" y="1851670"/>
            <a:ext cx="8856984" cy="1008112"/>
            <a:chOff x="395536" y="771551"/>
            <a:chExt cx="8424936" cy="1296141"/>
          </a:xfrm>
        </p:grpSpPr>
        <p:grpSp>
          <p:nvGrpSpPr>
            <p:cNvPr id="5" name="Group 30"/>
            <p:cNvGrpSpPr/>
            <p:nvPr/>
          </p:nvGrpSpPr>
          <p:grpSpPr>
            <a:xfrm>
              <a:off x="395536" y="771551"/>
              <a:ext cx="8424936" cy="1296141"/>
              <a:chOff x="4437053" y="2361717"/>
              <a:chExt cx="1515768" cy="1570953"/>
            </a:xfrm>
          </p:grpSpPr>
          <p:grpSp>
            <p:nvGrpSpPr>
              <p:cNvPr id="6" name="Group 8"/>
              <p:cNvGrpSpPr/>
              <p:nvPr/>
            </p:nvGrpSpPr>
            <p:grpSpPr>
              <a:xfrm>
                <a:off x="4437053" y="2361717"/>
                <a:ext cx="1515768" cy="1570953"/>
                <a:chOff x="1934067" y="2570685"/>
                <a:chExt cx="1941921" cy="2012621"/>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2" name="Rounded Rectangle 7"/>
                <p:cNvSpPr/>
                <p:nvPr/>
              </p:nvSpPr>
              <p:spPr>
                <a:xfrm>
                  <a:off x="1934067" y="2570685"/>
                  <a:ext cx="1941921" cy="19419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10"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43" name="42 Dikdörtgen"/>
            <p:cNvSpPr/>
            <p:nvPr/>
          </p:nvSpPr>
          <p:spPr>
            <a:xfrm>
              <a:off x="467544" y="771551"/>
              <a:ext cx="8208912" cy="1068422"/>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dirty="0"/>
                <a:t>Mimarlık programında genel matematik, bina fiziği, mimari çizime giriş gibi temel mimarlık dersleri verilir. Daha sonraki yıllarda ise temeli daha çok tasarıma, yani plan çizimine dayalı, daha kapsamlı ve ileri düzeydeki mimari bilgileri içeren dersler okutulur.</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2931790"/>
            <a:ext cx="8856984" cy="1947540"/>
            <a:chOff x="395536" y="771550"/>
            <a:chExt cx="8424936" cy="1296145"/>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249489"/>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 </a:t>
              </a:r>
              <a:r>
                <a:rPr lang="tr-TR" sz="1600" dirty="0"/>
                <a:t>Bu alanda eğitim görmek isteyen lise öğrencileri kendilerini, matematik, fizik, resim ve sosyal bilimler (sosyoloji, tarih, sanat tarihi, insan bilimleri ve kültür) alanlarında iyi yetiştirmelidirler. İyi bir mimar, hem sanat ve sosyal bilimlerle ilgili, hem de iş hayatının özelliklerini tanıyan kişidir. Bu nedenle kişinin üstün bir genel akademik yetenek yanında uzay ilişkilerini görebilme (cisimlerin uzayda alacakları durumları göz önünde canlandırabilme), düzgün şekil çizebilme gücüne sahip, yaratıcı bir kimse olması gereklidir. Ayrıca kişinin iş-ticaret konusunda bilgili, başka insanlarla işbirliği yapabilmek için uyumlu bir kimse olması çalışma hayatında başarısını artırabilir.</a:t>
              </a:r>
              <a:endParaRPr lang="tr-TR" sz="1400"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MİMARLIK</a:t>
            </a:r>
            <a:endParaRPr lang="id-ID" dirty="0"/>
          </a:p>
        </p:txBody>
      </p:sp>
      <p:grpSp>
        <p:nvGrpSpPr>
          <p:cNvPr id="3" name="Group 27"/>
          <p:cNvGrpSpPr/>
          <p:nvPr/>
        </p:nvGrpSpPr>
        <p:grpSpPr>
          <a:xfrm>
            <a:off x="107504" y="771549"/>
            <a:ext cx="4464496" cy="4104448"/>
            <a:chOff x="6337108" y="2156584"/>
            <a:chExt cx="1540216" cy="1543865"/>
          </a:xfrm>
        </p:grpSpPr>
        <p:grpSp>
          <p:nvGrpSpPr>
            <p:cNvPr id="4" name="Group 13"/>
            <p:cNvGrpSpPr/>
            <p:nvPr/>
          </p:nvGrpSpPr>
          <p:grpSpPr>
            <a:xfrm>
              <a:off x="6337108" y="2156584"/>
              <a:ext cx="1540216" cy="1543865"/>
              <a:chOff x="3948362" y="2605388"/>
              <a:chExt cx="1973242" cy="1977918"/>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7" name="Rounded Rectangle 12"/>
              <p:cNvSpPr/>
              <p:nvPr/>
            </p:nvSpPr>
            <p:spPr>
              <a:xfrm>
                <a:off x="3948362" y="2605388"/>
                <a:ext cx="1941921" cy="194192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11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endParaRPr>
              </a:p>
              <a:p>
                <a:pPr algn="just"/>
                <a:r>
                  <a:rPr lang="tr-TR" sz="14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Mezunların Kazandıkları Unvan ve Yaptıkları İşler: </a:t>
                </a:r>
                <a:r>
                  <a:rPr lang="tr-TR" sz="1600" dirty="0">
                    <a:solidFill>
                      <a:schemeClr val="tx2">
                        <a:lumMod val="75000"/>
                      </a:schemeClr>
                    </a:solidFill>
                  </a:rPr>
                  <a:t>Mimarlık bölümünden mezun olanlara “”Mimar”” unvanı verilir. Mimar önce, istek ve ihtiyaç sahibinin, yaptıracağı binada bulunmasını istediği özellikleri saptar. Yürürlükteki imar yasasını ve ihtiyaç sahibinin parasal olanaklarını, binanın yapılacağı yerdeki doğal koşulları dikkate alarak binanın planını çizer. Binanın tamamlandıktan sonra alacağı biçimi gösteren ölçekli maketler hazırlar. Mimar, zamanının büyük kısmını proje çizmek, etüt ve proje kontrolü yapmakla geçirir. Belli aşamalarda projenin uygulanmasını denetlemek amacı ile inşaat yerine gider.</a:t>
                </a:r>
                <a:endParaRPr lang="id-ID" sz="1400" dirty="0">
                  <a:solidFill>
                    <a:schemeClr val="tx2">
                      <a:lumMod val="75000"/>
                    </a:schemeClr>
                  </a:solidFill>
                </a:endParaRPr>
              </a:p>
            </p:txBody>
          </p:sp>
        </p:grpSp>
        <p:sp>
          <p:nvSpPr>
            <p:cNvPr id="15" name="TextBox 14"/>
            <p:cNvSpPr txBox="1"/>
            <p:nvPr/>
          </p:nvSpPr>
          <p:spPr>
            <a:xfrm>
              <a:off x="6618950" y="2248947"/>
              <a:ext cx="535859" cy="254185"/>
            </a:xfrm>
            <a:prstGeom prst="roundRect">
              <a:avLst/>
            </a:prstGeom>
            <a:noFill/>
          </p:spPr>
          <p:txBody>
            <a:bodyPr wrap="square" rtlCol="0">
              <a:spAutoFit/>
            </a:bodyPr>
            <a:lstStyle/>
            <a:p>
              <a:pPr algn="ctr"/>
              <a:endParaRPr lang="id-ID" sz="1200" b="1" dirty="0">
                <a:solidFill>
                  <a:schemeClr val="bg1"/>
                </a:solidFill>
              </a:endParaRPr>
            </a:p>
          </p:txBody>
        </p:sp>
      </p:grpSp>
      <p:grpSp>
        <p:nvGrpSpPr>
          <p:cNvPr id="5" name="Group 23"/>
          <p:cNvGrpSpPr/>
          <p:nvPr/>
        </p:nvGrpSpPr>
        <p:grpSpPr>
          <a:xfrm>
            <a:off x="4788024" y="843558"/>
            <a:ext cx="4211960" cy="4032448"/>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Çalışma </a:t>
              </a:r>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Alanları:</a:t>
              </a:r>
              <a:r>
                <a:rPr lang="tr-TR" sz="1600" dirty="0">
                  <a:solidFill>
                    <a:schemeClr val="tx2">
                      <a:lumMod val="75000"/>
                    </a:schemeClr>
                  </a:solidFill>
                </a:rPr>
                <a:t>Kamu kesiminde çalışan mimarlar genellikle Bayındırlık ve İskân, Ulaştırma Bakanlıkları’nda ve belediyelerde görev alırlar. Mimarlık serbest çalışmaya elverişli bir meslektir ve bugün özellikle büyük kentlerimizde mimarların birkaçı bir araya gelerek mimarlık bürosu açmayı tercih etmektedirler. Ülkemizde mimara gereksinme duyulmaktadır. Ancak, son yıllarda mimar yetiştiren okulların çoğalması ile mimar sayısında aşırı bir artma olmuştur. Bununla birlikte yetenekli ve iyi yetişmiş bir mimarın her zaman bol kazançlı iş bulması olanaklıdır.</a:t>
              </a:r>
              <a:endParaRPr lang="id-ID" dirty="0">
                <a:solidFill>
                  <a:schemeClr val="tx2">
                    <a:lumMod val="7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1+#ppt_w/2"/>
                                          </p:val>
                                        </p:tav>
                                        <p:tav tm="100000">
                                          <p:val>
                                            <p:strVal val="#ppt_x"/>
                                          </p:val>
                                        </p:tav>
                                      </p:tavLst>
                                    </p:anim>
                                    <p:anim calcmode="lin" valueType="num">
                                      <p:cBhvr additive="base">
                                        <p:cTn id="14"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ÖZEL EĞİTİM ÖĞRETMENLİĞİ</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5" name="24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Tahmini</a:t>
              </a: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17.130</a:t>
              </a:r>
              <a:endParaRPr lang="tr-TR" sz="2500" b="1" dirty="0">
                <a:solidFill>
                  <a:srgbClr val="FF9900"/>
                </a:solidFill>
              </a:endParaRPr>
            </a:p>
          </p:txBody>
        </p:sp>
      </p:grpSp>
      <p:grpSp>
        <p:nvGrpSpPr>
          <p:cNvPr id="24" name="23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a:solidFill>
                    <a:schemeClr val="accent1">
                      <a:lumMod val="75000"/>
                    </a:schemeClr>
                  </a:solidFill>
                </a:rPr>
                <a:t>*</a:t>
              </a:r>
              <a:r>
                <a:rPr lang="tr-TR" sz="2800" b="1" dirty="0"/>
                <a:t> </a:t>
              </a:r>
              <a:r>
                <a:rPr lang="tr-TR" sz="2800" b="1" dirty="0" smtClean="0">
                  <a:solidFill>
                    <a:schemeClr val="accent1">
                      <a:lumMod val="75000"/>
                    </a:schemeClr>
                  </a:solidFill>
                </a:rPr>
                <a:t>391,86</a:t>
              </a:r>
              <a:endParaRPr lang="tr-TR" sz="2800" dirty="0">
                <a:solidFill>
                  <a:schemeClr val="accent1">
                    <a:lumMod val="75000"/>
                  </a:schemeClr>
                </a:solidFill>
              </a:endParaRPr>
            </a:p>
          </p:txBody>
        </p:sp>
      </p:grpSp>
      <p:grpSp>
        <p:nvGrpSpPr>
          <p:cNvPr id="23" name="22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SÖZEL</a:t>
              </a:r>
            </a:p>
          </p:txBody>
        </p:sp>
      </p:grpSp>
      <p:sp>
        <p:nvSpPr>
          <p:cNvPr id="38" name="37 Metin kutusu"/>
          <p:cNvSpPr txBox="1"/>
          <p:nvPr/>
        </p:nvSpPr>
        <p:spPr>
          <a:xfrm>
            <a:off x="6727257" y="887371"/>
            <a:ext cx="1949886" cy="318480"/>
          </a:xfrm>
          <a:prstGeom prst="rect">
            <a:avLst/>
          </a:prstGeom>
          <a:noFill/>
        </p:spPr>
        <p:txBody>
          <a:bodyPr wrap="none" lIns="71561" tIns="35780" rIns="71561" bIns="35780" rtlCol="0">
            <a:spAutoFit/>
          </a:bodyPr>
          <a:lstStyle/>
          <a:p>
            <a:r>
              <a:rPr lang="tr-TR" sz="1600" b="1" dirty="0" smtClean="0">
                <a:solidFill>
                  <a:schemeClr val="accent1">
                    <a:lumMod val="75000"/>
                  </a:schemeClr>
                </a:solidFill>
              </a:rPr>
              <a:t>*Giresun Üniversitesi</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 presetClass="entr" presetSubtype="2"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1000" fill="hold"/>
                                        <p:tgtEl>
                                          <p:spTgt spid="23"/>
                                        </p:tgtEl>
                                        <p:attrNameLst>
                                          <p:attrName>ppt_x</p:attrName>
                                        </p:attrNameLst>
                                      </p:cBhvr>
                                      <p:tavLst>
                                        <p:tav tm="0">
                                          <p:val>
                                            <p:strVal val="1+#ppt_w/2"/>
                                          </p:val>
                                        </p:tav>
                                        <p:tav tm="100000">
                                          <p:val>
                                            <p:strVal val="#ppt_x"/>
                                          </p:val>
                                        </p:tav>
                                      </p:tavLst>
                                    </p:anim>
                                    <p:anim calcmode="lin" valueType="num">
                                      <p:cBhvr additive="base">
                                        <p:cTn id="21" dur="1000" fill="hold"/>
                                        <p:tgtEl>
                                          <p:spTgt spid="23"/>
                                        </p:tgtEl>
                                        <p:attrNameLst>
                                          <p:attrName>ppt_y</p:attrName>
                                        </p:attrNameLst>
                                      </p:cBhvr>
                                      <p:tavLst>
                                        <p:tav tm="0">
                                          <p:val>
                                            <p:strVal val="#ppt_y"/>
                                          </p:val>
                                        </p:tav>
                                        <p:tav tm="100000">
                                          <p:val>
                                            <p:strVal val="#ppt_y"/>
                                          </p:val>
                                        </p:tav>
                                      </p:tavLst>
                                    </p:anim>
                                  </p:childTnLst>
                                </p:cTn>
                              </p:par>
                            </p:childTnLst>
                          </p:cTn>
                        </p:par>
                        <p:par>
                          <p:cTn id="22" fill="hold">
                            <p:stCondLst>
                              <p:cond delay="1750"/>
                            </p:stCondLst>
                            <p:childTnLst>
                              <p:par>
                                <p:cTn id="23" presetID="2" presetClass="entr" presetSubtype="1"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1000" fill="hold"/>
                                        <p:tgtEl>
                                          <p:spTgt spid="24"/>
                                        </p:tgtEl>
                                        <p:attrNameLst>
                                          <p:attrName>ppt_x</p:attrName>
                                        </p:attrNameLst>
                                      </p:cBhvr>
                                      <p:tavLst>
                                        <p:tav tm="0">
                                          <p:val>
                                            <p:strVal val="#ppt_x"/>
                                          </p:val>
                                        </p:tav>
                                        <p:tav tm="100000">
                                          <p:val>
                                            <p:strVal val="#ppt_x"/>
                                          </p:val>
                                        </p:tav>
                                      </p:tavLst>
                                    </p:anim>
                                    <p:anim calcmode="lin" valueType="num">
                                      <p:cBhvr additive="base">
                                        <p:cTn id="26" dur="1000" fill="hold"/>
                                        <p:tgtEl>
                                          <p:spTgt spid="24"/>
                                        </p:tgtEl>
                                        <p:attrNameLst>
                                          <p:attrName>ppt_y</p:attrName>
                                        </p:attrNameLst>
                                      </p:cBhvr>
                                      <p:tavLst>
                                        <p:tav tm="0">
                                          <p:val>
                                            <p:strVal val="0-#ppt_h/2"/>
                                          </p:val>
                                        </p:tav>
                                        <p:tav tm="100000">
                                          <p:val>
                                            <p:strVal val="#ppt_y"/>
                                          </p:val>
                                        </p:tav>
                                      </p:tavLst>
                                    </p:anim>
                                  </p:childTnLst>
                                </p:cTn>
                              </p:par>
                            </p:childTnLst>
                          </p:cTn>
                        </p:par>
                        <p:par>
                          <p:cTn id="27" fill="hold">
                            <p:stCondLst>
                              <p:cond delay="2750"/>
                            </p:stCondLst>
                            <p:childTnLst>
                              <p:par>
                                <p:cTn id="28" presetID="2" presetClass="entr" presetSubtype="12" fill="hold"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1000" fill="hold"/>
                                        <p:tgtEl>
                                          <p:spTgt spid="25"/>
                                        </p:tgtEl>
                                        <p:attrNameLst>
                                          <p:attrName>ppt_x</p:attrName>
                                        </p:attrNameLst>
                                      </p:cBhvr>
                                      <p:tavLst>
                                        <p:tav tm="0">
                                          <p:val>
                                            <p:strVal val="0-#ppt_w/2"/>
                                          </p:val>
                                        </p:tav>
                                        <p:tav tm="100000">
                                          <p:val>
                                            <p:strVal val="#ppt_x"/>
                                          </p:val>
                                        </p:tav>
                                      </p:tavLst>
                                    </p:anim>
                                    <p:anim calcmode="lin" valueType="num">
                                      <p:cBhvr additive="base">
                                        <p:cTn id="31" dur="1000" fill="hold"/>
                                        <p:tgtEl>
                                          <p:spTgt spid="25"/>
                                        </p:tgtEl>
                                        <p:attrNameLst>
                                          <p:attrName>ppt_y</p:attrName>
                                        </p:attrNameLst>
                                      </p:cBhvr>
                                      <p:tavLst>
                                        <p:tav tm="0">
                                          <p:val>
                                            <p:strVal val="1+#ppt_h/2"/>
                                          </p:val>
                                        </p:tav>
                                        <p:tav tm="100000">
                                          <p:val>
                                            <p:strVal val="#ppt_y"/>
                                          </p:val>
                                        </p:tav>
                                      </p:tavLst>
                                    </p:anim>
                                  </p:childTnLst>
                                </p:cTn>
                              </p:par>
                            </p:childTnLst>
                          </p:cTn>
                        </p:par>
                        <p:par>
                          <p:cTn id="32" fill="hold">
                            <p:stCondLst>
                              <p:cond delay="3750"/>
                            </p:stCondLst>
                            <p:childTnLst>
                              <p:par>
                                <p:cTn id="33" presetID="8"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diamond(in)">
                                      <p:cBhvr>
                                        <p:cTn id="35"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ÖZEL EĞİTİM ÖĞRETMENLİĞİ</a:t>
            </a:r>
            <a:endParaRPr lang="id-ID" sz="2800" dirty="0"/>
          </a:p>
        </p:txBody>
      </p:sp>
      <p:grpSp>
        <p:nvGrpSpPr>
          <p:cNvPr id="3" name="Group 18"/>
          <p:cNvGrpSpPr/>
          <p:nvPr/>
        </p:nvGrpSpPr>
        <p:grpSpPr>
          <a:xfrm>
            <a:off x="179512" y="555526"/>
            <a:ext cx="8856984" cy="1368152"/>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7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a:t>
              </a:r>
              <a:r>
                <a:rPr lang="tr-TR" sz="1700" dirty="0">
                  <a:solidFill>
                    <a:schemeClr val="tx2">
                      <a:lumMod val="75000"/>
                    </a:schemeClr>
                  </a:solidFill>
                </a:rPr>
                <a:t> </a:t>
              </a:r>
              <a:r>
                <a:rPr lang="tr-TR" sz="1700" dirty="0">
                  <a:solidFill>
                    <a:schemeClr val="tx1">
                      <a:lumMod val="85000"/>
                      <a:lumOff val="15000"/>
                    </a:schemeClr>
                  </a:solidFill>
                </a:rPr>
                <a:t>Programın temel amacı, özel gereksinimli bireylere, toplumdaki diğer bireyler gibi bağımsız, üretken ve topluma aktif katılımcı olmalarını sağlayacak becerileri kazandırabilen, farklı öğretim tekniklerini ve yöntemlerini bilen ve kullanabilen, özel gereksinimli bireylere ve ailelerine destek hizmetleri sağlayabilen öğretmenler yetiştirmektir.</a:t>
              </a:r>
              <a:endParaRPr lang="id-ID" sz="1700" dirty="0">
                <a:solidFill>
                  <a:schemeClr val="tx1">
                    <a:lumMod val="85000"/>
                    <a:lumOff val="15000"/>
                  </a:schemeClr>
                </a:solidFill>
              </a:endParaRPr>
            </a:p>
          </p:txBody>
        </p:sp>
      </p:grpSp>
      <p:grpSp>
        <p:nvGrpSpPr>
          <p:cNvPr id="4" name="22 Grup"/>
          <p:cNvGrpSpPr/>
          <p:nvPr/>
        </p:nvGrpSpPr>
        <p:grpSpPr>
          <a:xfrm>
            <a:off x="179512" y="2003819"/>
            <a:ext cx="8856984" cy="1504035"/>
            <a:chOff x="395536" y="771551"/>
            <a:chExt cx="8424936" cy="1296141"/>
          </a:xfrm>
        </p:grpSpPr>
        <p:grpSp>
          <p:nvGrpSpPr>
            <p:cNvPr id="5" name="Group 30"/>
            <p:cNvGrpSpPr/>
            <p:nvPr/>
          </p:nvGrpSpPr>
          <p:grpSpPr>
            <a:xfrm>
              <a:off x="395536" y="771551"/>
              <a:ext cx="8424936" cy="1296141"/>
              <a:chOff x="4437053" y="2361717"/>
              <a:chExt cx="1515768" cy="1570953"/>
            </a:xfrm>
          </p:grpSpPr>
          <p:grpSp>
            <p:nvGrpSpPr>
              <p:cNvPr id="6" name="Group 8"/>
              <p:cNvGrpSpPr/>
              <p:nvPr/>
            </p:nvGrpSpPr>
            <p:grpSpPr>
              <a:xfrm>
                <a:off x="4437053" y="2361717"/>
                <a:ext cx="1515768" cy="1570953"/>
                <a:chOff x="1934067" y="2570685"/>
                <a:chExt cx="1941921" cy="2012621"/>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2" name="Rounded Rectangle 7"/>
                <p:cNvSpPr/>
                <p:nvPr/>
              </p:nvSpPr>
              <p:spPr>
                <a:xfrm>
                  <a:off x="1934067" y="2570685"/>
                  <a:ext cx="1941921" cy="19419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10"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43" name="42 Dikdörtgen"/>
            <p:cNvSpPr/>
            <p:nvPr/>
          </p:nvSpPr>
          <p:spPr>
            <a:xfrm>
              <a:off x="467544" y="771551"/>
              <a:ext cx="8208912" cy="1273126"/>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dirty="0"/>
                <a:t> </a:t>
              </a:r>
              <a:r>
                <a:rPr lang="tr-TR" sz="1800" dirty="0"/>
                <a:t>Eğitim Bilimine Giriş, Psikolojiye Giriş, Eğitim Psikolojisi, Zihin Engelliler ve Eğitimi, Engellilere Yönelik Tutumların Değiştirilmesi, Sağlık Bilgisi ve İlk Yardım, Öğretim İlke ve Yöntemleri,Yasalar ve Özel Eğitim, Bireyselleştirilmiş Eğitim Programları, Sınıf Yönetimi, Aile Eğitimi ve Rehberliği, Okuma Yazma Öğretimi gibi dersler okutulmaktadır.</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576538"/>
            <a:ext cx="8856984" cy="1371476"/>
            <a:chOff x="395536" y="771550"/>
            <a:chExt cx="8424936" cy="1296145"/>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819337"/>
            </a:xfrm>
            <a:prstGeom prst="rect">
              <a:avLst/>
            </a:prstGeom>
          </p:spPr>
          <p:txBody>
            <a:bodyPr wrap="square">
              <a:spAutoFit/>
            </a:bodyPr>
            <a:lstStyle/>
            <a:p>
              <a:pPr algn="just"/>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 </a:t>
              </a:r>
              <a:r>
                <a:rPr lang="tr-TR" sz="1800" dirty="0"/>
                <a:t>Özel Eğitim Öğretmenliği Bölümünde okumak isteyenlerin; insanları tanımak ve onların sorunlarıyla ilgilenmek isteyen, iletişim becerilerini geliştirebilecek, insan haklarına duyarlı, yardımsever, hoşgörülü, sabırlı,insanların değişme ve gelişme gücüne sahip olduklarına inanan, yaşadığı çevreye duyarlı kişiler olmaları gerekir.</a:t>
              </a:r>
              <a:endParaRPr lang="tr-TR"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ÖZEL EĞİTİM ÖĞRETMENLİĞİ</a:t>
            </a:r>
            <a:endParaRPr lang="id-ID" dirty="0"/>
          </a:p>
        </p:txBody>
      </p:sp>
      <p:grpSp>
        <p:nvGrpSpPr>
          <p:cNvPr id="3" name="Group 27"/>
          <p:cNvGrpSpPr/>
          <p:nvPr/>
        </p:nvGrpSpPr>
        <p:grpSpPr>
          <a:xfrm>
            <a:off x="107504" y="771549"/>
            <a:ext cx="4464496" cy="4104448"/>
            <a:chOff x="6337108" y="2156584"/>
            <a:chExt cx="1540216" cy="1543865"/>
          </a:xfrm>
        </p:grpSpPr>
        <p:grpSp>
          <p:nvGrpSpPr>
            <p:cNvPr id="4" name="Group 13"/>
            <p:cNvGrpSpPr/>
            <p:nvPr/>
          </p:nvGrpSpPr>
          <p:grpSpPr>
            <a:xfrm>
              <a:off x="6337108" y="2156584"/>
              <a:ext cx="1540216" cy="1543865"/>
              <a:chOff x="3948362" y="2605388"/>
              <a:chExt cx="1973242" cy="1977918"/>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7" name="Rounded Rectangle 12"/>
              <p:cNvSpPr/>
              <p:nvPr/>
            </p:nvSpPr>
            <p:spPr>
              <a:xfrm>
                <a:off x="3948362" y="2605388"/>
                <a:ext cx="1941921" cy="194192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11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endParaRPr>
              </a:p>
              <a:p>
                <a:pPr algn="just"/>
                <a:r>
                  <a:rPr lang="tr-TR" sz="14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Mezunların Kazandıkları Unvan ve Yaptıkları İşler:</a:t>
                </a:r>
                <a:r>
                  <a:rPr lang="tr-TR" sz="1400" dirty="0"/>
                  <a:t> </a:t>
                </a:r>
                <a:r>
                  <a:rPr lang="tr-TR" sz="1600" dirty="0">
                    <a:solidFill>
                      <a:schemeClr val="tx1">
                        <a:lumMod val="85000"/>
                        <a:lumOff val="15000"/>
                      </a:schemeClr>
                    </a:solidFill>
                  </a:rPr>
                  <a:t>Mezunlar ‘Özel Eğitim Öğretmeni’ unvanı alırlar. Müfredata göre faaliyetleri ve dersleri planlar, öğrenciler için bireysel eğitim planları hazırlar, öğrencilerin özel ihtiyaçları için kaynak sağlar, testler yapar, öğrencilere yeni beceriler öğretir ve var olan becerilerin üstüne yenilerini inşa eder, öğrencilere yetersiz oldukları konularında ve güçlüklerle başa çıkmaları konusunda yardımcı olur, öğrencilerin ihtiyaçları doğrultusunda </a:t>
                </a:r>
                <a:r>
                  <a:rPr lang="tr-TR" sz="1600" dirty="0" err="1">
                    <a:solidFill>
                      <a:schemeClr val="tx1">
                        <a:lumMod val="85000"/>
                        <a:lumOff val="15000"/>
                      </a:schemeClr>
                    </a:solidFill>
                  </a:rPr>
                  <a:t>ebeveyinlerle</a:t>
                </a:r>
                <a:r>
                  <a:rPr lang="tr-TR" sz="1600" dirty="0">
                    <a:solidFill>
                      <a:schemeClr val="tx1">
                        <a:lumMod val="85000"/>
                        <a:lumOff val="15000"/>
                      </a:schemeClr>
                    </a:solidFill>
                  </a:rPr>
                  <a:t>, bakıcılarla, tıp uzmanlarıyla ve diğer alanlardan eğitim uzmanlarıyla görüşür.</a:t>
                </a:r>
                <a:endParaRPr lang="id-ID" sz="1400" dirty="0">
                  <a:solidFill>
                    <a:schemeClr val="tx1">
                      <a:lumMod val="85000"/>
                      <a:lumOff val="15000"/>
                    </a:schemeClr>
                  </a:solidFill>
                </a:endParaRPr>
              </a:p>
            </p:txBody>
          </p:sp>
        </p:grpSp>
        <p:sp>
          <p:nvSpPr>
            <p:cNvPr id="15" name="TextBox 14"/>
            <p:cNvSpPr txBox="1"/>
            <p:nvPr/>
          </p:nvSpPr>
          <p:spPr>
            <a:xfrm>
              <a:off x="6618950" y="2248947"/>
              <a:ext cx="535859" cy="254185"/>
            </a:xfrm>
            <a:prstGeom prst="roundRect">
              <a:avLst/>
            </a:prstGeom>
            <a:noFill/>
          </p:spPr>
          <p:txBody>
            <a:bodyPr wrap="square" rtlCol="0">
              <a:spAutoFit/>
            </a:bodyPr>
            <a:lstStyle/>
            <a:p>
              <a:pPr algn="ctr"/>
              <a:endParaRPr lang="id-ID" sz="1200" b="1" dirty="0">
                <a:solidFill>
                  <a:schemeClr val="bg1"/>
                </a:solidFill>
              </a:endParaRPr>
            </a:p>
          </p:txBody>
        </p:sp>
      </p:grpSp>
      <p:grpSp>
        <p:nvGrpSpPr>
          <p:cNvPr id="5" name="Group 23"/>
          <p:cNvGrpSpPr/>
          <p:nvPr/>
        </p:nvGrpSpPr>
        <p:grpSpPr>
          <a:xfrm>
            <a:off x="4788024" y="699542"/>
            <a:ext cx="4211960" cy="4176464"/>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Çalışma </a:t>
              </a:r>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Alanları: </a:t>
              </a:r>
              <a:r>
                <a:rPr lang="tr-TR" sz="1600" dirty="0">
                  <a:solidFill>
                    <a:schemeClr val="tx1">
                      <a:lumMod val="85000"/>
                      <a:lumOff val="15000"/>
                    </a:schemeClr>
                  </a:solidFill>
                </a:rPr>
                <a:t>Özel Eğitim Öğretmenliği son yıllarda eğitim alanında en çok tercih edilen bölümler arasında yer almaktadır. Özel Eğitim Öğretmenliği Bölümü mezunlarının başlıca çalışma alanları öncelikli olarak eğitim hizmet alanları, Milli Eğitim Bakanlığına, özel eğitim okulları, özel eğitim sınıfları, özel okullar, özel eğitim ve rehabilitasyon merkezleri, rehberlik araştırma merkezleri, engelli bireylere odaklanan Sivil Toplum Kuruluşları, sağlık hizmet alanı, sosyal yardım hizmeti sunan bazı kurum ve kuruluşları içeren zengin kariyer olanakları sunmaktadır.</a:t>
              </a:r>
            </a:p>
            <a:p>
              <a:r>
                <a:rPr lang="tr-TR" dirty="0"/>
                <a:t/>
              </a:r>
              <a:br>
                <a:rPr lang="tr-TR" dirty="0"/>
              </a:br>
              <a:endParaRPr lang="id-ID" dirty="0">
                <a:solidFill>
                  <a:schemeClr val="tx2">
                    <a:lumMod val="7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TIP</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7" name="26 Grup"/>
          <p:cNvGrpSpPr/>
          <p:nvPr/>
        </p:nvGrpSpPr>
        <p:grpSpPr>
          <a:xfrm>
            <a:off x="447886" y="2669715"/>
            <a:ext cx="1787927" cy="981245"/>
            <a:chOff x="447886" y="2669715"/>
            <a:chExt cx="1787927" cy="981245"/>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611560" y="3147814"/>
              <a:ext cx="1539363" cy="503146"/>
            </a:xfrm>
            <a:prstGeom prst="rect">
              <a:avLst/>
            </a:prstGeom>
            <a:noFill/>
          </p:spPr>
          <p:txBody>
            <a:bodyPr wrap="square" lIns="71561" tIns="35780" rIns="71561" bIns="35780" rtlCol="0">
              <a:spAutoFit/>
            </a:bodyPr>
            <a:lstStyle/>
            <a:p>
              <a:r>
                <a:rPr lang="tr-TR" sz="2800" b="1" dirty="0" smtClean="0">
                  <a:solidFill>
                    <a:srgbClr val="FF9900"/>
                  </a:solidFill>
                </a:rPr>
                <a:t>  22.784</a:t>
              </a:r>
              <a:endParaRPr lang="tr-TR" sz="2500" b="1" dirty="0">
                <a:solidFill>
                  <a:srgbClr val="FF9900"/>
                </a:solidFill>
              </a:endParaRPr>
            </a:p>
          </p:txBody>
        </p:sp>
      </p:grpSp>
      <p:grpSp>
        <p:nvGrpSpPr>
          <p:cNvPr id="23" name="22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smtClean="0">
                  <a:solidFill>
                    <a:schemeClr val="accent1">
                      <a:lumMod val="75000"/>
                    </a:schemeClr>
                  </a:solidFill>
                </a:rPr>
                <a:t>489,488*</a:t>
              </a:r>
              <a:endParaRPr lang="tr-TR" sz="2800" dirty="0">
                <a:solidFill>
                  <a:schemeClr val="accent1">
                    <a:lumMod val="75000"/>
                  </a:schemeClr>
                </a:solidFill>
              </a:endParaRPr>
            </a:p>
          </p:txBody>
        </p:sp>
      </p:grpSp>
      <p:grpSp>
        <p:nvGrpSpPr>
          <p:cNvPr id="24" name="23 Grup"/>
          <p:cNvGrpSpPr/>
          <p:nvPr/>
        </p:nvGrpSpPr>
        <p:grpSpPr>
          <a:xfrm>
            <a:off x="6788684" y="2424801"/>
            <a:ext cx="1539363" cy="769495"/>
            <a:chOff x="6788684" y="2424801"/>
            <a:chExt cx="1539363" cy="769495"/>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788684" y="2424801"/>
              <a:ext cx="1539363" cy="503146"/>
            </a:xfrm>
            <a:prstGeom prst="rect">
              <a:avLst/>
            </a:prstGeom>
            <a:noFill/>
          </p:spPr>
          <p:txBody>
            <a:bodyPr wrap="square" lIns="71561" tIns="35780" rIns="71561" bIns="35780" rtlCol="0">
              <a:spAutoFit/>
            </a:bodyPr>
            <a:lstStyle/>
            <a:p>
              <a:r>
                <a:rPr lang="tr-TR" sz="2800" b="1" dirty="0">
                  <a:solidFill>
                    <a:schemeClr val="accent2">
                      <a:lumMod val="75000"/>
                    </a:schemeClr>
                  </a:solidFill>
                </a:rPr>
                <a:t>Sayısal</a:t>
              </a:r>
            </a:p>
          </p:txBody>
        </p:sp>
      </p:grpSp>
      <p:sp>
        <p:nvSpPr>
          <p:cNvPr id="38" name="37 Metin kutusu"/>
          <p:cNvSpPr txBox="1"/>
          <p:nvPr/>
        </p:nvSpPr>
        <p:spPr>
          <a:xfrm>
            <a:off x="6461234" y="930395"/>
            <a:ext cx="2249840" cy="318480"/>
          </a:xfrm>
          <a:prstGeom prst="rect">
            <a:avLst/>
          </a:prstGeom>
          <a:noFill/>
        </p:spPr>
        <p:txBody>
          <a:bodyPr wrap="none" lIns="71561" tIns="35780" rIns="71561" bIns="35780" rtlCol="0">
            <a:spAutoFit/>
          </a:bodyPr>
          <a:lstStyle/>
          <a:p>
            <a:r>
              <a:rPr lang="tr-TR" sz="1600" b="1" dirty="0">
                <a:solidFill>
                  <a:schemeClr val="accent1">
                    <a:lumMod val="75000"/>
                  </a:schemeClr>
                </a:solidFill>
              </a:rPr>
              <a:t>*</a:t>
            </a:r>
            <a:r>
              <a:rPr lang="tr-TR" sz="1600" b="1" dirty="0" smtClean="0">
                <a:solidFill>
                  <a:schemeClr val="accent1">
                    <a:lumMod val="75000"/>
                  </a:schemeClr>
                </a:solidFill>
              </a:rPr>
              <a:t>Kastamonu Üniversitesi</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 presetClass="entr" presetSubtype="2"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1000" fill="hold"/>
                                        <p:tgtEl>
                                          <p:spTgt spid="24"/>
                                        </p:tgtEl>
                                        <p:attrNameLst>
                                          <p:attrName>ppt_x</p:attrName>
                                        </p:attrNameLst>
                                      </p:cBhvr>
                                      <p:tavLst>
                                        <p:tav tm="0">
                                          <p:val>
                                            <p:strVal val="1+#ppt_w/2"/>
                                          </p:val>
                                        </p:tav>
                                        <p:tav tm="100000">
                                          <p:val>
                                            <p:strVal val="#ppt_x"/>
                                          </p:val>
                                        </p:tav>
                                      </p:tavLst>
                                    </p:anim>
                                    <p:anim calcmode="lin" valueType="num">
                                      <p:cBhvr additive="base">
                                        <p:cTn id="21" dur="1000" fill="hold"/>
                                        <p:tgtEl>
                                          <p:spTgt spid="24"/>
                                        </p:tgtEl>
                                        <p:attrNameLst>
                                          <p:attrName>ppt_y</p:attrName>
                                        </p:attrNameLst>
                                      </p:cBhvr>
                                      <p:tavLst>
                                        <p:tav tm="0">
                                          <p:val>
                                            <p:strVal val="#ppt_y"/>
                                          </p:val>
                                        </p:tav>
                                        <p:tav tm="100000">
                                          <p:val>
                                            <p:strVal val="#ppt_y"/>
                                          </p:val>
                                        </p:tav>
                                      </p:tavLst>
                                    </p:anim>
                                  </p:childTnLst>
                                </p:cTn>
                              </p:par>
                            </p:childTnLst>
                          </p:cTn>
                        </p:par>
                        <p:par>
                          <p:cTn id="22" fill="hold">
                            <p:stCondLst>
                              <p:cond delay="1750"/>
                            </p:stCondLst>
                            <p:childTnLst>
                              <p:par>
                                <p:cTn id="23" presetID="2" presetClass="entr" presetSubtype="1"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1000" fill="hold"/>
                                        <p:tgtEl>
                                          <p:spTgt spid="23"/>
                                        </p:tgtEl>
                                        <p:attrNameLst>
                                          <p:attrName>ppt_x</p:attrName>
                                        </p:attrNameLst>
                                      </p:cBhvr>
                                      <p:tavLst>
                                        <p:tav tm="0">
                                          <p:val>
                                            <p:strVal val="#ppt_x"/>
                                          </p:val>
                                        </p:tav>
                                        <p:tav tm="100000">
                                          <p:val>
                                            <p:strVal val="#ppt_x"/>
                                          </p:val>
                                        </p:tav>
                                      </p:tavLst>
                                    </p:anim>
                                    <p:anim calcmode="lin" valueType="num">
                                      <p:cBhvr additive="base">
                                        <p:cTn id="26" dur="1000" fill="hold"/>
                                        <p:tgtEl>
                                          <p:spTgt spid="23"/>
                                        </p:tgtEl>
                                        <p:attrNameLst>
                                          <p:attrName>ppt_y</p:attrName>
                                        </p:attrNameLst>
                                      </p:cBhvr>
                                      <p:tavLst>
                                        <p:tav tm="0">
                                          <p:val>
                                            <p:strVal val="0-#ppt_h/2"/>
                                          </p:val>
                                        </p:tav>
                                        <p:tav tm="100000">
                                          <p:val>
                                            <p:strVal val="#ppt_y"/>
                                          </p:val>
                                        </p:tav>
                                      </p:tavLst>
                                    </p:anim>
                                  </p:childTnLst>
                                </p:cTn>
                              </p:par>
                            </p:childTnLst>
                          </p:cTn>
                        </p:par>
                        <p:par>
                          <p:cTn id="27" fill="hold">
                            <p:stCondLst>
                              <p:cond delay="2750"/>
                            </p:stCondLst>
                            <p:childTnLst>
                              <p:par>
                                <p:cTn id="28" presetID="2" presetClass="entr" presetSubtype="8"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 calcmode="lin" valueType="num">
                                      <p:cBhvr additive="base">
                                        <p:cTn id="30" dur="1000" fill="hold"/>
                                        <p:tgtEl>
                                          <p:spTgt spid="27"/>
                                        </p:tgtEl>
                                        <p:attrNameLst>
                                          <p:attrName>ppt_x</p:attrName>
                                        </p:attrNameLst>
                                      </p:cBhvr>
                                      <p:tavLst>
                                        <p:tav tm="0">
                                          <p:val>
                                            <p:strVal val="0-#ppt_w/2"/>
                                          </p:val>
                                        </p:tav>
                                        <p:tav tm="100000">
                                          <p:val>
                                            <p:strVal val="#ppt_x"/>
                                          </p:val>
                                        </p:tav>
                                      </p:tavLst>
                                    </p:anim>
                                    <p:anim calcmode="lin" valueType="num">
                                      <p:cBhvr additive="base">
                                        <p:cTn id="31" dur="1000" fill="hold"/>
                                        <p:tgtEl>
                                          <p:spTgt spid="27"/>
                                        </p:tgtEl>
                                        <p:attrNameLst>
                                          <p:attrName>ppt_y</p:attrName>
                                        </p:attrNameLst>
                                      </p:cBhvr>
                                      <p:tavLst>
                                        <p:tav tm="0">
                                          <p:val>
                                            <p:strVal val="#ppt_y"/>
                                          </p:val>
                                        </p:tav>
                                        <p:tav tm="100000">
                                          <p:val>
                                            <p:strVal val="#ppt_y"/>
                                          </p:val>
                                        </p:tav>
                                      </p:tavLst>
                                    </p:anim>
                                  </p:childTnLst>
                                </p:cTn>
                              </p:par>
                            </p:childTnLst>
                          </p:cTn>
                        </p:par>
                        <p:par>
                          <p:cTn id="32" fill="hold">
                            <p:stCondLst>
                              <p:cond delay="3750"/>
                            </p:stCondLst>
                            <p:childTnLst>
                              <p:par>
                                <p:cTn id="33" presetID="8" presetClass="entr" presetSubtype="16"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diamond(in)">
                                      <p:cBhvr>
                                        <p:cTn id="35" dur="2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TIP</a:t>
            </a:r>
            <a:endParaRPr lang="id-ID" dirty="0"/>
          </a:p>
        </p:txBody>
      </p:sp>
      <p:grpSp>
        <p:nvGrpSpPr>
          <p:cNvPr id="9" name="Group 18"/>
          <p:cNvGrpSpPr/>
          <p:nvPr/>
        </p:nvGrpSpPr>
        <p:grpSpPr>
          <a:xfrm>
            <a:off x="179512" y="555527"/>
            <a:ext cx="8856984" cy="936103"/>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Programın Amacı:</a:t>
              </a:r>
              <a:r>
                <a:rPr lang="tr-TR" sz="1800" dirty="0"/>
                <a:t> </a:t>
              </a:r>
              <a:r>
                <a:rPr lang="tr-TR" sz="1800" dirty="0">
                  <a:solidFill>
                    <a:schemeClr val="tx2">
                      <a:lumMod val="75000"/>
                    </a:schemeClr>
                  </a:solidFill>
                </a:rPr>
                <a:t>Tıp programının amacı, insanların sağlığını koruma ve geliştirme, hastalık ve sakatlıklarını iyileştirme alanında çalışacak hekimleri yetiştirmektir.</a:t>
              </a:r>
              <a:endParaRPr lang="id-ID" sz="1800" dirty="0">
                <a:solidFill>
                  <a:schemeClr val="tx2">
                    <a:lumMod val="75000"/>
                  </a:schemeClr>
                </a:solidFill>
              </a:endParaRPr>
            </a:p>
          </p:txBody>
        </p:sp>
      </p:grpSp>
      <p:grpSp>
        <p:nvGrpSpPr>
          <p:cNvPr id="23" name="22 Grup"/>
          <p:cNvGrpSpPr/>
          <p:nvPr/>
        </p:nvGrpSpPr>
        <p:grpSpPr>
          <a:xfrm>
            <a:off x="179512" y="1635646"/>
            <a:ext cx="8856984" cy="1224136"/>
            <a:chOff x="395536" y="771551"/>
            <a:chExt cx="8424936" cy="1296143"/>
          </a:xfrm>
        </p:grpSpPr>
        <p:grpSp>
          <p:nvGrpSpPr>
            <p:cNvPr id="3" name="Group 30"/>
            <p:cNvGrpSpPr/>
            <p:nvPr/>
          </p:nvGrpSpPr>
          <p:grpSpPr>
            <a:xfrm>
              <a:off x="395536" y="771551"/>
              <a:ext cx="8424936" cy="1296143"/>
              <a:chOff x="4437053" y="2361716"/>
              <a:chExt cx="1515768" cy="1570955"/>
            </a:xfrm>
          </p:grpSpPr>
          <p:grpSp>
            <p:nvGrpSpPr>
              <p:cNvPr id="4" name="Group 8"/>
              <p:cNvGrpSpPr/>
              <p:nvPr/>
            </p:nvGrpSpPr>
            <p:grpSpPr>
              <a:xfrm>
                <a:off x="4437053" y="2361716"/>
                <a:ext cx="1515768" cy="1570955"/>
                <a:chOff x="1934067" y="2570683"/>
                <a:chExt cx="1941921" cy="2012623"/>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2" name="Rounded Rectangle 7"/>
                <p:cNvSpPr/>
                <p:nvPr/>
              </p:nvSpPr>
              <p:spPr>
                <a:xfrm>
                  <a:off x="1934067" y="2570683"/>
                  <a:ext cx="1941921" cy="194192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10"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43" name="42 Dikdörtgen"/>
            <p:cNvSpPr/>
            <p:nvPr/>
          </p:nvSpPr>
          <p:spPr>
            <a:xfrm>
              <a:off x="467544" y="843558"/>
              <a:ext cx="8208912" cy="674431"/>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dirty="0"/>
                <a:t> </a:t>
              </a:r>
              <a:r>
                <a:rPr lang="tr-TR" sz="1600" dirty="0"/>
                <a:t>Tıp Fakültesinin eğitim süresi 6 yıldır. Bu bölümde öğretim iki düzeyde yapılmaktadır. Bunlar ”Tıp Doktorluğu” ve ”Temel Tıp Bilimlerine Lisans Eğitimi” olmak üzere ayrılmaktadır. Tıp Doktorluğu 3 kademeden oluşmaktadır.</a:t>
              </a:r>
              <a:endParaRPr lang="tr-TR" dirty="0"/>
            </a:p>
          </p:txBody>
        </p:sp>
      </p:grpSp>
      <p:grpSp>
        <p:nvGrpSpPr>
          <p:cNvPr id="14"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24" name="23 Grup"/>
          <p:cNvGrpSpPr/>
          <p:nvPr/>
        </p:nvGrpSpPr>
        <p:grpSpPr>
          <a:xfrm>
            <a:off x="179512" y="3003798"/>
            <a:ext cx="8856984" cy="1913435"/>
            <a:chOff x="395536" y="771551"/>
            <a:chExt cx="8424936" cy="1296143"/>
          </a:xfrm>
        </p:grpSpPr>
        <p:grpSp>
          <p:nvGrpSpPr>
            <p:cNvPr id="25" name="Group 30"/>
            <p:cNvGrpSpPr/>
            <p:nvPr/>
          </p:nvGrpSpPr>
          <p:grpSpPr>
            <a:xfrm>
              <a:off x="395536" y="771551"/>
              <a:ext cx="8424936" cy="1296143"/>
              <a:chOff x="4437053" y="2361716"/>
              <a:chExt cx="1515768" cy="1570955"/>
            </a:xfrm>
          </p:grpSpPr>
          <p:grpSp>
            <p:nvGrpSpPr>
              <p:cNvPr id="27" name="Group 8"/>
              <p:cNvGrpSpPr/>
              <p:nvPr/>
            </p:nvGrpSpPr>
            <p:grpSpPr>
              <a:xfrm>
                <a:off x="4437053" y="2361716"/>
                <a:ext cx="1515768" cy="1570955"/>
                <a:chOff x="1934067" y="2570683"/>
                <a:chExt cx="1941921" cy="2012623"/>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3"/>
                  <a:ext cx="1941921" cy="1941921"/>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250910"/>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 </a:t>
              </a:r>
              <a:r>
                <a:rPr lang="tr-TR" sz="1600" dirty="0"/>
                <a:t>Tıp programında okumak ve doktor olmak isteyen kimselerin çok üstün bir akademik yeteneğe, kuvvetli bir dikkat ve belleğe; operatör olmak isteyenlerin ayrıca el-parmak becerisine sahip olmaları gerekir. Tıp eğitimi uzun ve yorucu bir eğitimdir. Bunun için kişinin bilime, özellikle biyoloji, fizik, kimya, anatomi ve fizyolojiye içten ilgi duyması, sabırlı ve azimli olması, </a:t>
              </a:r>
              <a:r>
                <a:rPr lang="tr-TR" sz="1600" dirty="0" smtClean="0"/>
                <a:t>meslektaşları </a:t>
              </a:r>
              <a:r>
                <a:rPr lang="tr-TR" sz="1600" dirty="0"/>
                <a:t>ve hastaları ile iyi iletişim kurabilmesi için hoşgörülü, insan sevgisi ve insanlara yardım isteği güçlü bir kimse olması gerekir. Tıp eğitimi uzun ve masraflı bir eğitimdir. Kişinin bu hususu göz önünde tutması gereklidir. </a:t>
              </a:r>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05"/>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 calcmode="lin" valueType="num">
                                      <p:cBhvr>
                                        <p:cTn id="9" dur="1000" fill="hold"/>
                                        <p:tgtEl>
                                          <p:spTgt spid="9"/>
                                        </p:tgtEl>
                                        <p:attrNameLst>
                                          <p:attrName>ppt_x</p:attrName>
                                        </p:attrNameLst>
                                      </p:cBhvr>
                                      <p:tavLst>
                                        <p:tav tm="0">
                                          <p:val>
                                            <p:strVal val="#ppt_x-.2"/>
                                          </p:val>
                                        </p:tav>
                                        <p:tav tm="100000">
                                          <p:val>
                                            <p:strVal val="#ppt_x"/>
                                          </p:val>
                                        </p:tav>
                                      </p:tavLst>
                                    </p:anim>
                                    <p:anim calcmode="lin" valueType="num">
                                      <p:cBhvr>
                                        <p:cTn id="10" dur="1000" fill="hold"/>
                                        <p:tgtEl>
                                          <p:spTgt spid="9"/>
                                        </p:tgtEl>
                                        <p:attrNameLst>
                                          <p:attrName>ppt_y</p:attrName>
                                        </p:attrNameLst>
                                      </p:cBhvr>
                                      <p:tavLst>
                                        <p:tav tm="0">
                                          <p:val>
                                            <p:strVal val="#ppt_y"/>
                                          </p:val>
                                        </p:tav>
                                        <p:tav tm="100000">
                                          <p:val>
                                            <p:strVal val="#ppt_y"/>
                                          </p:val>
                                        </p:tav>
                                      </p:tavLst>
                                    </p:anim>
                                    <p:animEffect transition="in" filter="fade">
                                      <p:cBhvr>
                                        <p:cTn id="11" dur="1000"/>
                                        <p:tgtEl>
                                          <p:spTgt spid="9"/>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p:cTn id="15" dur="1000" fill="hold"/>
                                        <p:tgtEl>
                                          <p:spTgt spid="23"/>
                                        </p:tgtEl>
                                        <p:attrNameLst>
                                          <p:attrName>ppt_w</p:attrName>
                                        </p:attrNameLst>
                                      </p:cBhvr>
                                      <p:tavLst>
                                        <p:tav tm="0">
                                          <p:val>
                                            <p:strVal val="#ppt_w*0.05"/>
                                          </p:val>
                                        </p:tav>
                                        <p:tav tm="100000">
                                          <p:val>
                                            <p:strVal val="#ppt_w"/>
                                          </p:val>
                                        </p:tav>
                                      </p:tavLst>
                                    </p:anim>
                                    <p:anim calcmode="lin" valueType="num">
                                      <p:cBhvr>
                                        <p:cTn id="16" dur="1000" fill="hold"/>
                                        <p:tgtEl>
                                          <p:spTgt spid="23"/>
                                        </p:tgtEl>
                                        <p:attrNameLst>
                                          <p:attrName>ppt_h</p:attrName>
                                        </p:attrNameLst>
                                      </p:cBhvr>
                                      <p:tavLst>
                                        <p:tav tm="0">
                                          <p:val>
                                            <p:strVal val="#ppt_h"/>
                                          </p:val>
                                        </p:tav>
                                        <p:tav tm="100000">
                                          <p:val>
                                            <p:strVal val="#ppt_h"/>
                                          </p:val>
                                        </p:tav>
                                      </p:tavLst>
                                    </p:anim>
                                    <p:anim calcmode="lin" valueType="num">
                                      <p:cBhvr>
                                        <p:cTn id="17" dur="1000" fill="hold"/>
                                        <p:tgtEl>
                                          <p:spTgt spid="23"/>
                                        </p:tgtEl>
                                        <p:attrNameLst>
                                          <p:attrName>ppt_x</p:attrName>
                                        </p:attrNameLst>
                                      </p:cBhvr>
                                      <p:tavLst>
                                        <p:tav tm="0">
                                          <p:val>
                                            <p:strVal val="#ppt_x-.2"/>
                                          </p:val>
                                        </p:tav>
                                        <p:tav tm="100000">
                                          <p:val>
                                            <p:strVal val="#ppt_x"/>
                                          </p:val>
                                        </p:tav>
                                      </p:tavLst>
                                    </p:anim>
                                    <p:anim calcmode="lin" valueType="num">
                                      <p:cBhvr>
                                        <p:cTn id="18" dur="1000" fill="hold"/>
                                        <p:tgtEl>
                                          <p:spTgt spid="23"/>
                                        </p:tgtEl>
                                        <p:attrNameLst>
                                          <p:attrName>ppt_y</p:attrName>
                                        </p:attrNameLst>
                                      </p:cBhvr>
                                      <p:tavLst>
                                        <p:tav tm="0">
                                          <p:val>
                                            <p:strVal val="#ppt_y"/>
                                          </p:val>
                                        </p:tav>
                                        <p:tav tm="100000">
                                          <p:val>
                                            <p:strVal val="#ppt_y"/>
                                          </p:val>
                                        </p:tav>
                                      </p:tavLst>
                                    </p:anim>
                                    <p:animEffect transition="in" filter="fade">
                                      <p:cBhvr>
                                        <p:cTn id="19" dur="1000"/>
                                        <p:tgtEl>
                                          <p:spTgt spid="23"/>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p:cTn id="23" dur="1000" fill="hold"/>
                                        <p:tgtEl>
                                          <p:spTgt spid="24"/>
                                        </p:tgtEl>
                                        <p:attrNameLst>
                                          <p:attrName>ppt_w</p:attrName>
                                        </p:attrNameLst>
                                      </p:cBhvr>
                                      <p:tavLst>
                                        <p:tav tm="0">
                                          <p:val>
                                            <p:strVal val="#ppt_w*0.05"/>
                                          </p:val>
                                        </p:tav>
                                        <p:tav tm="100000">
                                          <p:val>
                                            <p:strVal val="#ppt_w"/>
                                          </p:val>
                                        </p:tav>
                                      </p:tavLst>
                                    </p:anim>
                                    <p:anim calcmode="lin" valueType="num">
                                      <p:cBhvr>
                                        <p:cTn id="24" dur="1000" fill="hold"/>
                                        <p:tgtEl>
                                          <p:spTgt spid="24"/>
                                        </p:tgtEl>
                                        <p:attrNameLst>
                                          <p:attrName>ppt_h</p:attrName>
                                        </p:attrNameLst>
                                      </p:cBhvr>
                                      <p:tavLst>
                                        <p:tav tm="0">
                                          <p:val>
                                            <p:strVal val="#ppt_h"/>
                                          </p:val>
                                        </p:tav>
                                        <p:tav tm="100000">
                                          <p:val>
                                            <p:strVal val="#ppt_h"/>
                                          </p:val>
                                        </p:tav>
                                      </p:tavLst>
                                    </p:anim>
                                    <p:anim calcmode="lin" valueType="num">
                                      <p:cBhvr>
                                        <p:cTn id="25" dur="1000" fill="hold"/>
                                        <p:tgtEl>
                                          <p:spTgt spid="24"/>
                                        </p:tgtEl>
                                        <p:attrNameLst>
                                          <p:attrName>ppt_x</p:attrName>
                                        </p:attrNameLst>
                                      </p:cBhvr>
                                      <p:tavLst>
                                        <p:tav tm="0">
                                          <p:val>
                                            <p:strVal val="#ppt_x-.2"/>
                                          </p:val>
                                        </p:tav>
                                        <p:tav tm="100000">
                                          <p:val>
                                            <p:strVal val="#ppt_x"/>
                                          </p:val>
                                        </p:tav>
                                      </p:tavLst>
                                    </p:anim>
                                    <p:anim calcmode="lin" valueType="num">
                                      <p:cBhvr>
                                        <p:cTn id="26" dur="1000" fill="hold"/>
                                        <p:tgtEl>
                                          <p:spTgt spid="24"/>
                                        </p:tgtEl>
                                        <p:attrNameLst>
                                          <p:attrName>ppt_y</p:attrName>
                                        </p:attrNameLst>
                                      </p:cBhvr>
                                      <p:tavLst>
                                        <p:tav tm="0">
                                          <p:val>
                                            <p:strVal val="#ppt_y"/>
                                          </p:val>
                                        </p:tav>
                                        <p:tav tm="100000">
                                          <p:val>
                                            <p:strVal val="#ppt_y"/>
                                          </p:val>
                                        </p:tav>
                                      </p:tavLst>
                                    </p:anim>
                                    <p:animEffect transition="in" filter="fade">
                                      <p:cBhvr>
                                        <p:cTn id="2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TIP</a:t>
            </a:r>
            <a:endParaRPr lang="id-ID" dirty="0"/>
          </a:p>
        </p:txBody>
      </p:sp>
      <p:grpSp>
        <p:nvGrpSpPr>
          <p:cNvPr id="5" name="Group 27"/>
          <p:cNvGrpSpPr/>
          <p:nvPr/>
        </p:nvGrpSpPr>
        <p:grpSpPr>
          <a:xfrm>
            <a:off x="107505" y="771549"/>
            <a:ext cx="4536504" cy="4176461"/>
            <a:chOff x="6337108" y="2129498"/>
            <a:chExt cx="1540216" cy="1570953"/>
          </a:xfrm>
        </p:grpSpPr>
        <p:grpSp>
          <p:nvGrpSpPr>
            <p:cNvPr id="8" name="Group 13"/>
            <p:cNvGrpSpPr/>
            <p:nvPr/>
          </p:nvGrpSpPr>
          <p:grpSpPr>
            <a:xfrm>
              <a:off x="6337108" y="2129498"/>
              <a:ext cx="1540216" cy="1570953"/>
              <a:chOff x="3948362" y="2570685"/>
              <a:chExt cx="1973242" cy="2012621"/>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7" name="Rounded Rectangle 12"/>
              <p:cNvSpPr/>
              <p:nvPr/>
            </p:nvSpPr>
            <p:spPr>
              <a:xfrm>
                <a:off x="3948362" y="2570685"/>
                <a:ext cx="1941921" cy="194192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endPar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endPar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Mezunların Kazandıkları Unvan ve Yaptıkları İşler: </a:t>
                </a:r>
                <a:r>
                  <a:rPr lang="tr-TR" sz="1400" dirty="0">
                    <a:solidFill>
                      <a:schemeClr val="tx2">
                        <a:lumMod val="75000"/>
                      </a:schemeClr>
                    </a:solidFill>
                  </a:rPr>
                  <a:t>Tıp </a:t>
                </a:r>
                <a:r>
                  <a:rPr lang="tr-TR" sz="1600" dirty="0">
                    <a:solidFill>
                      <a:schemeClr val="tx2">
                        <a:lumMod val="75000"/>
                      </a:schemeClr>
                    </a:solidFill>
                  </a:rPr>
                  <a:t>fakültesinden mezun olan öğrenciler Tıp doktoru </a:t>
                </a:r>
                <a:r>
                  <a:rPr lang="tr-TR" sz="1600" dirty="0" err="1">
                    <a:solidFill>
                      <a:schemeClr val="tx2">
                        <a:lumMod val="75000"/>
                      </a:schemeClr>
                    </a:solidFill>
                  </a:rPr>
                  <a:t>ünvanıyla</a:t>
                </a:r>
                <a:r>
                  <a:rPr lang="tr-TR" sz="1600" dirty="0">
                    <a:solidFill>
                      <a:schemeClr val="tx2">
                        <a:lumMod val="75000"/>
                      </a:schemeClr>
                    </a:solidFill>
                  </a:rPr>
                  <a:t> kamu ve özel sağlık kurumlarında pratisyen hekim olarak çalışma imkanına sahiptirler. Tıp Doktoru diplomasını alan mezunlar üniversitelerin Temel Tıp Bilimleri Bölümü’nde “Doktora” programlarına başvurabilirler. Uzmanlık eğitimi almak isteyen pratisyen hekimler, ÖSYM tarafından yapılan Tıpta Uzmanlık Sınavı (TUS) ile sağlık bakanlığı eğitim ve araştırma hastaneleri veya üniversite hastanelerinin kadrolarının herhangi bir alanında uzmanlık eğitimine devam edebilirler ve bu eğitimin sonunda “Uzman Hekim” </a:t>
                </a:r>
                <a:r>
                  <a:rPr lang="tr-TR" sz="1600" dirty="0" err="1">
                    <a:solidFill>
                      <a:schemeClr val="tx2">
                        <a:lumMod val="75000"/>
                      </a:schemeClr>
                    </a:solidFill>
                  </a:rPr>
                  <a:t>ünvanı</a:t>
                </a:r>
                <a:r>
                  <a:rPr lang="tr-TR" sz="1600" dirty="0">
                    <a:solidFill>
                      <a:schemeClr val="tx2">
                        <a:lumMod val="75000"/>
                      </a:schemeClr>
                    </a:solidFill>
                  </a:rPr>
                  <a:t> kazanırlar.</a:t>
                </a:r>
              </a:p>
              <a:p>
                <a:r>
                  <a:rPr lang="tr-TR" sz="1600" dirty="0"/>
                  <a:t/>
                </a:r>
                <a:br>
                  <a:rPr lang="tr-TR" sz="1600" dirty="0"/>
                </a:br>
                <a:endParaRPr lang="tr-TR" sz="1600" dirty="0">
                  <a:solidFill>
                    <a:schemeClr val="tx1">
                      <a:lumMod val="95000"/>
                      <a:lumOff val="5000"/>
                    </a:schemeClr>
                  </a:solidFill>
                </a:endParaRPr>
              </a:p>
              <a:p>
                <a:pPr algn="ctr"/>
                <a:endParaRPr lang="id-ID" sz="1200" dirty="0">
                  <a:solidFill>
                    <a:schemeClr val="tx1">
                      <a:lumMod val="95000"/>
                      <a:lumOff val="5000"/>
                    </a:schemeClr>
                  </a:solidFill>
                </a:endParaRPr>
              </a:p>
            </p:txBody>
          </p:sp>
        </p:grpSp>
        <p:sp>
          <p:nvSpPr>
            <p:cNvPr id="15" name="TextBox 14"/>
            <p:cNvSpPr txBox="1"/>
            <p:nvPr/>
          </p:nvSpPr>
          <p:spPr>
            <a:xfrm>
              <a:off x="6618950" y="2248947"/>
              <a:ext cx="535859" cy="254185"/>
            </a:xfrm>
            <a:prstGeom prst="roundRect">
              <a:avLst/>
            </a:prstGeom>
            <a:noFill/>
          </p:spPr>
          <p:txBody>
            <a:bodyPr wrap="square" rtlCol="0">
              <a:spAutoFit/>
            </a:bodyPr>
            <a:lstStyle/>
            <a:p>
              <a:pPr algn="ctr"/>
              <a:endParaRPr lang="id-ID" sz="1200" b="1" dirty="0">
                <a:solidFill>
                  <a:schemeClr val="bg1"/>
                </a:solidFill>
              </a:endParaRPr>
            </a:p>
          </p:txBody>
        </p:sp>
      </p:grpSp>
      <p:grpSp>
        <p:nvGrpSpPr>
          <p:cNvPr id="18" name="Group 23"/>
          <p:cNvGrpSpPr/>
          <p:nvPr/>
        </p:nvGrpSpPr>
        <p:grpSpPr>
          <a:xfrm>
            <a:off x="4716016" y="699542"/>
            <a:ext cx="4248471" cy="4248472"/>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Çalışma Alanları: </a:t>
              </a:r>
              <a:r>
                <a:rPr lang="tr-TR" dirty="0">
                  <a:solidFill>
                    <a:schemeClr val="tx1">
                      <a:lumMod val="95000"/>
                      <a:lumOff val="5000"/>
                    </a:schemeClr>
                  </a:solidFill>
                </a:rPr>
                <a:t>Tıp fakültesinden mezun olan öğrenciler Tıp doktoru </a:t>
              </a:r>
              <a:r>
                <a:rPr lang="tr-TR" dirty="0" err="1">
                  <a:solidFill>
                    <a:schemeClr val="tx1">
                      <a:lumMod val="95000"/>
                      <a:lumOff val="5000"/>
                    </a:schemeClr>
                  </a:solidFill>
                </a:rPr>
                <a:t>ünvanıyla</a:t>
              </a:r>
              <a:r>
                <a:rPr lang="tr-TR" dirty="0">
                  <a:solidFill>
                    <a:schemeClr val="tx1">
                      <a:lumMod val="95000"/>
                      <a:lumOff val="5000"/>
                    </a:schemeClr>
                  </a:solidFill>
                </a:rPr>
                <a:t> kamu ve özel sağlık kurumlarında pratisyen hekim olarak çalışma imkanına sahiptirler. Tıp Doktoru diplomasını alan mezunlar üniversitelerin Temel Tıp Bilimleri Bölümü’nde “Doktora” programlarına başvurabilirler. Uzmanlık eğitimi almak isteyen pratisyen hekimler, ÖSYM tarafından yapılan Tıpta Uzmanlık Sınavı (TUS) ile sağlık bakanlığı eğitim ve araştırma hastaneleri veya üniversite hastanelerinin kadrolarının herhangi bir alanında uzmanlık eğitimine devam edebilirler ve bu eğitimin sonunda “Uzman Hekim” </a:t>
              </a:r>
              <a:r>
                <a:rPr lang="tr-TR" dirty="0" err="1">
                  <a:solidFill>
                    <a:schemeClr val="tx1">
                      <a:lumMod val="95000"/>
                      <a:lumOff val="5000"/>
                    </a:schemeClr>
                  </a:solidFill>
                </a:rPr>
                <a:t>ünvanı</a:t>
              </a:r>
              <a:r>
                <a:rPr lang="tr-TR" dirty="0">
                  <a:solidFill>
                    <a:schemeClr val="tx1">
                      <a:lumMod val="95000"/>
                      <a:lumOff val="5000"/>
                    </a:schemeClr>
                  </a:solidFill>
                </a:rPr>
                <a:t> kazanırlar</a:t>
              </a:r>
              <a:r>
                <a:rPr lang="tr-TR" sz="1200" dirty="0"/>
                <a:t>.</a:t>
              </a:r>
            </a:p>
            <a:p>
              <a:pPr algn="ctr"/>
              <a:endParaRPr lang="id-ID" sz="1200" dirty="0"/>
            </a:p>
          </p:txBody>
        </p:sp>
      </p:grpSp>
      <p:sp>
        <p:nvSpPr>
          <p:cNvPr id="39" name="38 Altbilgi Yer Tutucusu"/>
          <p:cNvSpPr>
            <a:spLocks noGrp="1"/>
          </p:cNvSpPr>
          <p:nvPr>
            <p:ph type="ftr" sz="quarter" idx="11"/>
          </p:nvPr>
        </p:nvSpPr>
        <p:spPr>
          <a:xfrm>
            <a:off x="323528" y="4876006"/>
            <a:ext cx="2895600" cy="273844"/>
          </a:xfrm>
        </p:spPr>
        <p:txBody>
          <a:bodyPr/>
          <a:lstStyle/>
          <a:p>
            <a:r>
              <a:rPr lang="tr-TR" dirty="0"/>
              <a:t>www.rehberlikservisim.com</a:t>
            </a:r>
          </a:p>
        </p:txBody>
      </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0-#ppt_w/2"/>
                                          </p:val>
                                        </p:tav>
                                        <p:tav tm="100000">
                                          <p:val>
                                            <p:strVal val="#ppt_x"/>
                                          </p:val>
                                        </p:tav>
                                      </p:tavLst>
                                    </p:anim>
                                    <p:anim calcmode="lin" valueType="num">
                                      <p:cBhvr additive="base">
                                        <p:cTn id="8" dur="2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2000" fill="hold"/>
                                        <p:tgtEl>
                                          <p:spTgt spid="18"/>
                                        </p:tgtEl>
                                        <p:attrNameLst>
                                          <p:attrName>ppt_x</p:attrName>
                                        </p:attrNameLst>
                                      </p:cBhvr>
                                      <p:tavLst>
                                        <p:tav tm="0">
                                          <p:val>
                                            <p:strVal val="1+#ppt_w/2"/>
                                          </p:val>
                                        </p:tav>
                                        <p:tav tm="100000">
                                          <p:val>
                                            <p:strVal val="#ppt_x"/>
                                          </p:val>
                                        </p:tav>
                                      </p:tavLst>
                                    </p:anim>
                                    <p:anim calcmode="lin" valueType="num">
                                      <p:cBhvr additive="base">
                                        <p:cTn id="13" dur="2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HUKUK</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6" name="25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35.440</a:t>
              </a:r>
              <a:endParaRPr lang="tr-TR" sz="2500" b="1" dirty="0">
                <a:solidFill>
                  <a:srgbClr val="FF9900"/>
                </a:solidFill>
              </a:endParaRPr>
            </a:p>
          </p:txBody>
        </p:sp>
      </p:grpSp>
      <p:grpSp>
        <p:nvGrpSpPr>
          <p:cNvPr id="23" name="22 Grup"/>
          <p:cNvGrpSpPr/>
          <p:nvPr/>
        </p:nvGrpSpPr>
        <p:grpSpPr>
          <a:xfrm>
            <a:off x="3481056" y="1661732"/>
            <a:ext cx="2160272" cy="718059"/>
            <a:chOff x="3481056" y="1661732"/>
            <a:chExt cx="2160272" cy="718059"/>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738214" y="1661732"/>
              <a:ext cx="1685432" cy="503146"/>
            </a:xfrm>
            <a:prstGeom prst="rect">
              <a:avLst/>
            </a:prstGeom>
            <a:noFill/>
          </p:spPr>
          <p:txBody>
            <a:bodyPr wrap="square" lIns="71561" tIns="35780" rIns="71561" bIns="35780" rtlCol="0">
              <a:spAutoFit/>
            </a:bodyPr>
            <a:lstStyle/>
            <a:p>
              <a:r>
                <a:rPr lang="tr-TR" sz="2800" b="1" dirty="0">
                  <a:solidFill>
                    <a:schemeClr val="accent1">
                      <a:lumMod val="75000"/>
                    </a:schemeClr>
                  </a:solidFill>
                </a:rPr>
                <a:t>    </a:t>
              </a:r>
              <a:r>
                <a:rPr lang="tr-TR" sz="2800" b="1" dirty="0" smtClean="0">
                  <a:solidFill>
                    <a:schemeClr val="accent1">
                      <a:lumMod val="75000"/>
                    </a:schemeClr>
                  </a:solidFill>
                </a:rPr>
                <a:t>401,96*</a:t>
              </a:r>
              <a:endParaRPr lang="tr-TR" sz="2800" dirty="0">
                <a:solidFill>
                  <a:schemeClr val="accent1">
                    <a:lumMod val="75000"/>
                  </a:schemeClr>
                </a:solidFill>
              </a:endParaRPr>
            </a:p>
          </p:txBody>
        </p:sp>
      </p:grpSp>
      <p:grpSp>
        <p:nvGrpSpPr>
          <p:cNvPr id="24" name="23 Grup"/>
          <p:cNvGrpSpPr/>
          <p:nvPr/>
        </p:nvGrpSpPr>
        <p:grpSpPr>
          <a:xfrm>
            <a:off x="6516216" y="2499742"/>
            <a:ext cx="1539363" cy="694554"/>
            <a:chOff x="6516216"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516216"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EA</a:t>
              </a:r>
            </a:p>
          </p:txBody>
        </p:sp>
      </p:grpSp>
      <p:sp>
        <p:nvSpPr>
          <p:cNvPr id="38" name="37 Metin kutusu"/>
          <p:cNvSpPr txBox="1"/>
          <p:nvPr/>
        </p:nvSpPr>
        <p:spPr>
          <a:xfrm>
            <a:off x="5738051" y="881600"/>
            <a:ext cx="2737345" cy="318480"/>
          </a:xfrm>
          <a:prstGeom prst="rect">
            <a:avLst/>
          </a:prstGeom>
          <a:noFill/>
        </p:spPr>
        <p:txBody>
          <a:bodyPr wrap="none" lIns="71561" tIns="35780" rIns="71561" bIns="35780" rtlCol="0">
            <a:spAutoFit/>
          </a:bodyPr>
          <a:lstStyle/>
          <a:p>
            <a:r>
              <a:rPr lang="tr-TR" sz="1600" b="1" dirty="0" smtClean="0">
                <a:solidFill>
                  <a:schemeClr val="accent1">
                    <a:lumMod val="75000"/>
                  </a:schemeClr>
                </a:solidFill>
              </a:rPr>
              <a:t>*Çankırı Karatekin Üniversitesi</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 presetClass="entr" presetSubtype="2"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1000" fill="hold"/>
                                        <p:tgtEl>
                                          <p:spTgt spid="24"/>
                                        </p:tgtEl>
                                        <p:attrNameLst>
                                          <p:attrName>ppt_x</p:attrName>
                                        </p:attrNameLst>
                                      </p:cBhvr>
                                      <p:tavLst>
                                        <p:tav tm="0">
                                          <p:val>
                                            <p:strVal val="1+#ppt_w/2"/>
                                          </p:val>
                                        </p:tav>
                                        <p:tav tm="100000">
                                          <p:val>
                                            <p:strVal val="#ppt_x"/>
                                          </p:val>
                                        </p:tav>
                                      </p:tavLst>
                                    </p:anim>
                                    <p:anim calcmode="lin" valueType="num">
                                      <p:cBhvr additive="base">
                                        <p:cTn id="21" dur="1000" fill="hold"/>
                                        <p:tgtEl>
                                          <p:spTgt spid="24"/>
                                        </p:tgtEl>
                                        <p:attrNameLst>
                                          <p:attrName>ppt_y</p:attrName>
                                        </p:attrNameLst>
                                      </p:cBhvr>
                                      <p:tavLst>
                                        <p:tav tm="0">
                                          <p:val>
                                            <p:strVal val="#ppt_y"/>
                                          </p:val>
                                        </p:tav>
                                        <p:tav tm="100000">
                                          <p:val>
                                            <p:strVal val="#ppt_y"/>
                                          </p:val>
                                        </p:tav>
                                      </p:tavLst>
                                    </p:anim>
                                  </p:childTnLst>
                                </p:cTn>
                              </p:par>
                            </p:childTnLst>
                          </p:cTn>
                        </p:par>
                        <p:par>
                          <p:cTn id="22" fill="hold">
                            <p:stCondLst>
                              <p:cond delay="1750"/>
                            </p:stCondLst>
                            <p:childTnLst>
                              <p:par>
                                <p:cTn id="23" presetID="2" presetClass="entr" presetSubtype="1"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1000" fill="hold"/>
                                        <p:tgtEl>
                                          <p:spTgt spid="23"/>
                                        </p:tgtEl>
                                        <p:attrNameLst>
                                          <p:attrName>ppt_x</p:attrName>
                                        </p:attrNameLst>
                                      </p:cBhvr>
                                      <p:tavLst>
                                        <p:tav tm="0">
                                          <p:val>
                                            <p:strVal val="#ppt_x"/>
                                          </p:val>
                                        </p:tav>
                                        <p:tav tm="100000">
                                          <p:val>
                                            <p:strVal val="#ppt_x"/>
                                          </p:val>
                                        </p:tav>
                                      </p:tavLst>
                                    </p:anim>
                                    <p:anim calcmode="lin" valueType="num">
                                      <p:cBhvr additive="base">
                                        <p:cTn id="26" dur="1000" fill="hold"/>
                                        <p:tgtEl>
                                          <p:spTgt spid="23"/>
                                        </p:tgtEl>
                                        <p:attrNameLst>
                                          <p:attrName>ppt_y</p:attrName>
                                        </p:attrNameLst>
                                      </p:cBhvr>
                                      <p:tavLst>
                                        <p:tav tm="0">
                                          <p:val>
                                            <p:strVal val="0-#ppt_h/2"/>
                                          </p:val>
                                        </p:tav>
                                        <p:tav tm="100000">
                                          <p:val>
                                            <p:strVal val="#ppt_y"/>
                                          </p:val>
                                        </p:tav>
                                      </p:tavLst>
                                    </p:anim>
                                  </p:childTnLst>
                                </p:cTn>
                              </p:par>
                            </p:childTnLst>
                          </p:cTn>
                        </p:par>
                        <p:par>
                          <p:cTn id="27" fill="hold">
                            <p:stCondLst>
                              <p:cond delay="2750"/>
                            </p:stCondLst>
                            <p:childTnLst>
                              <p:par>
                                <p:cTn id="28" presetID="2" presetClass="entr" presetSubtype="8"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1000" fill="hold"/>
                                        <p:tgtEl>
                                          <p:spTgt spid="26"/>
                                        </p:tgtEl>
                                        <p:attrNameLst>
                                          <p:attrName>ppt_x</p:attrName>
                                        </p:attrNameLst>
                                      </p:cBhvr>
                                      <p:tavLst>
                                        <p:tav tm="0">
                                          <p:val>
                                            <p:strVal val="0-#ppt_w/2"/>
                                          </p:val>
                                        </p:tav>
                                        <p:tav tm="100000">
                                          <p:val>
                                            <p:strVal val="#ppt_x"/>
                                          </p:val>
                                        </p:tav>
                                      </p:tavLst>
                                    </p:anim>
                                    <p:anim calcmode="lin" valueType="num">
                                      <p:cBhvr additive="base">
                                        <p:cTn id="31" dur="1000" fill="hold"/>
                                        <p:tgtEl>
                                          <p:spTgt spid="26"/>
                                        </p:tgtEl>
                                        <p:attrNameLst>
                                          <p:attrName>ppt_y</p:attrName>
                                        </p:attrNameLst>
                                      </p:cBhvr>
                                      <p:tavLst>
                                        <p:tav tm="0">
                                          <p:val>
                                            <p:strVal val="#ppt_y"/>
                                          </p:val>
                                        </p:tav>
                                        <p:tav tm="100000">
                                          <p:val>
                                            <p:strVal val="#ppt_y"/>
                                          </p:val>
                                        </p:tav>
                                      </p:tavLst>
                                    </p:anim>
                                  </p:childTnLst>
                                </p:cTn>
                              </p:par>
                            </p:childTnLst>
                          </p:cTn>
                        </p:par>
                        <p:par>
                          <p:cTn id="32" fill="hold">
                            <p:stCondLst>
                              <p:cond delay="3750"/>
                            </p:stCondLst>
                            <p:childTnLst>
                              <p:par>
                                <p:cTn id="33" presetID="21" presetClass="entr" presetSubtype="4"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heel(4)">
                                      <p:cBhvr>
                                        <p:cTn id="35"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HUKUK</a:t>
            </a:r>
            <a:endParaRPr lang="id-ID" dirty="0"/>
          </a:p>
        </p:txBody>
      </p:sp>
      <p:grpSp>
        <p:nvGrpSpPr>
          <p:cNvPr id="3" name="Group 18"/>
          <p:cNvGrpSpPr/>
          <p:nvPr/>
        </p:nvGrpSpPr>
        <p:grpSpPr>
          <a:xfrm>
            <a:off x="179512" y="699543"/>
            <a:ext cx="8856984" cy="1224135"/>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Programın Amacı:</a:t>
              </a:r>
              <a:r>
                <a:rPr lang="tr-TR" sz="1800" dirty="0"/>
                <a:t> </a:t>
              </a:r>
              <a:r>
                <a:rPr lang="tr-TR" sz="1800" dirty="0">
                  <a:solidFill>
                    <a:schemeClr val="tx2">
                      <a:lumMod val="75000"/>
                    </a:schemeClr>
                  </a:solidFill>
                </a:rPr>
                <a:t>Hukuk programının amacı, toplumda bireylerin birbirleri ile ve devletle veya devletlerin birbirleriyle ilişkilerini düzenleyen yasaların uygulanması sırasında ortaya çıkacak anlaşmazlıkların çözümü konusunda çalışacak hukukçuları yetiştirmek ve bu alanda araştırma yapmaktır.</a:t>
              </a:r>
              <a:endParaRPr lang="id-ID" sz="1800" dirty="0">
                <a:solidFill>
                  <a:schemeClr val="tx2">
                    <a:lumMod val="75000"/>
                  </a:schemeClr>
                </a:solidFill>
              </a:endParaRPr>
            </a:p>
          </p:txBody>
        </p:sp>
      </p:grpSp>
      <p:grpSp>
        <p:nvGrpSpPr>
          <p:cNvPr id="4" name="22 Grup"/>
          <p:cNvGrpSpPr/>
          <p:nvPr/>
        </p:nvGrpSpPr>
        <p:grpSpPr>
          <a:xfrm>
            <a:off x="179512" y="1995686"/>
            <a:ext cx="8856984" cy="1337488"/>
            <a:chOff x="395536" y="771551"/>
            <a:chExt cx="8424936" cy="1440391"/>
          </a:xfrm>
        </p:grpSpPr>
        <p:grpSp>
          <p:nvGrpSpPr>
            <p:cNvPr id="5" name="Group 30"/>
            <p:cNvGrpSpPr/>
            <p:nvPr/>
          </p:nvGrpSpPr>
          <p:grpSpPr>
            <a:xfrm>
              <a:off x="395536" y="771551"/>
              <a:ext cx="8424936" cy="1296141"/>
              <a:chOff x="4437053" y="2361717"/>
              <a:chExt cx="1515768" cy="1570953"/>
            </a:xfrm>
          </p:grpSpPr>
          <p:grpSp>
            <p:nvGrpSpPr>
              <p:cNvPr id="6" name="Group 8"/>
              <p:cNvGrpSpPr/>
              <p:nvPr/>
            </p:nvGrpSpPr>
            <p:grpSpPr>
              <a:xfrm>
                <a:off x="4437053" y="2361717"/>
                <a:ext cx="1515768" cy="1570953"/>
                <a:chOff x="1934067" y="2570685"/>
                <a:chExt cx="1941921" cy="2012621"/>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2" name="Rounded Rectangle 7"/>
                <p:cNvSpPr/>
                <p:nvPr/>
              </p:nvSpPr>
              <p:spPr>
                <a:xfrm>
                  <a:off x="1934067" y="2570685"/>
                  <a:ext cx="1941921" cy="19419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10"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43" name="42 Dikdörtgen"/>
            <p:cNvSpPr/>
            <p:nvPr/>
          </p:nvSpPr>
          <p:spPr>
            <a:xfrm>
              <a:off x="467544" y="771551"/>
              <a:ext cx="8208912" cy="1440391"/>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1800" dirty="0"/>
                <a:t>Hukuk programında hukuk felsefesi ve sosyolojisi, Türk hukuk tarihi, anayasa hukuku, Roma özel hukuku, medeni hukuk, idare hukuku, devletler umumi hukuku, İslam hukuku, borçlar hukuku, ceza hukuku, ticaret hukuku ve vergi hukuku gibi meslek dersleri verilir. </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363835"/>
            <a:ext cx="8856984" cy="1584179"/>
            <a:chOff x="395536" y="771550"/>
            <a:chExt cx="8424936" cy="1296145"/>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208722"/>
            </a:xfrm>
            <a:prstGeom prst="rect">
              <a:avLst/>
            </a:prstGeom>
          </p:spPr>
          <p:txBody>
            <a:bodyPr wrap="square">
              <a:spAutoFit/>
            </a:bodyPr>
            <a:lstStyle/>
            <a:p>
              <a:pPr algn="just"/>
              <a:r>
                <a:rPr lang="tr-T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sz="1800" dirty="0"/>
                <a:t>Sosyal Bilimlere ilgi duyması, başkalarını anlayabilmesi ve etkileyebilmesi, ikna gücü yüksek olması, düşüncelerini sözel olarak iyi ifade edebilmesi, sağlam bir mantık ve sezgi gücüne sahip olması, objektif olması, değişik görüş ve yeniliklere açık olması, okuma ve araştırmayı sevmesi, olaylar arasında ilişki kurabilme yeteneğine sahip olması, yorum yapma ve değerlendirme gücü yüksek olması.</a:t>
              </a: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HUKUK</a:t>
            </a:r>
            <a:endParaRPr lang="id-ID" dirty="0"/>
          </a:p>
        </p:txBody>
      </p:sp>
      <p:grpSp>
        <p:nvGrpSpPr>
          <p:cNvPr id="3" name="Group 27"/>
          <p:cNvGrpSpPr/>
          <p:nvPr/>
        </p:nvGrpSpPr>
        <p:grpSpPr>
          <a:xfrm>
            <a:off x="107504" y="774245"/>
            <a:ext cx="4320480" cy="4101755"/>
            <a:chOff x="6337108" y="2157598"/>
            <a:chExt cx="1540216" cy="1542852"/>
          </a:xfrm>
        </p:grpSpPr>
        <p:grpSp>
          <p:nvGrpSpPr>
            <p:cNvPr id="4" name="Group 13"/>
            <p:cNvGrpSpPr/>
            <p:nvPr/>
          </p:nvGrpSpPr>
          <p:grpSpPr>
            <a:xfrm>
              <a:off x="6337108" y="2157598"/>
              <a:ext cx="1540216" cy="1542852"/>
              <a:chOff x="3948362" y="2606686"/>
              <a:chExt cx="1973242" cy="1976620"/>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7" name="Rounded Rectangle 12"/>
              <p:cNvSpPr/>
              <p:nvPr/>
            </p:nvSpPr>
            <p:spPr>
              <a:xfrm>
                <a:off x="3948362" y="2606686"/>
                <a:ext cx="1941921" cy="194192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endPar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endPar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just"/>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Mezunların Kazandıkları Unvan ve Yaptıkları </a:t>
                </a:r>
                <a:r>
                  <a:rPr lang="tr-TR" sz="18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İşler</a:t>
                </a:r>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 </a:t>
                </a:r>
                <a:r>
                  <a:rPr lang="tr-TR" sz="1700" dirty="0">
                    <a:solidFill>
                      <a:schemeClr val="tx2">
                        <a:lumMod val="75000"/>
                      </a:schemeClr>
                    </a:solidFill>
                  </a:rPr>
                  <a:t>Mezunlar, </a:t>
                </a:r>
                <a:r>
                  <a:rPr lang="tr-TR" sz="1700" dirty="0" err="1">
                    <a:solidFill>
                      <a:schemeClr val="tx2">
                        <a:lumMod val="75000"/>
                      </a:schemeClr>
                    </a:solidFill>
                  </a:rPr>
                  <a:t>genelikle</a:t>
                </a:r>
                <a:r>
                  <a:rPr lang="tr-TR" sz="1700" dirty="0">
                    <a:solidFill>
                      <a:schemeClr val="tx2">
                        <a:lumMod val="75000"/>
                      </a:schemeClr>
                    </a:solidFill>
                  </a:rPr>
                  <a:t> ‘Hakim’, ‘Savcı’ ve ‘Avukat’ unvanı ile çalışmaktadır. Bir kısmı da ‘Danışman’ olarak görev yapar. Avukat olmak isteyenler, bir yıllık staj süresinin yarısını mahkemelerde yarısını da tecrübeli bir avukatın yanında geçirirler. Hakim veya savcı olmak isteyen kişiler gerekli nitelikleri taşımları halinde yazılı sınav ve sözlü mülakat aşamalarını geçtikten sonra başlayan staj dönemini ve staj sonunda yapılan sınavı tamamladığı takdirde mesleğe kabul edilir</a:t>
                </a:r>
                <a:r>
                  <a:rPr lang="tr-TR" sz="1800" dirty="0"/>
                  <a:t>.</a:t>
                </a:r>
                <a:r>
                  <a:rPr lang="tr-TR" sz="1800" dirty="0">
                    <a:solidFill>
                      <a:schemeClr val="tx2">
                        <a:lumMod val="75000"/>
                      </a:schemeClr>
                    </a:solidFill>
                  </a:rPr>
                  <a:t> </a:t>
                </a:r>
                <a:br>
                  <a:rPr lang="tr-TR" sz="1800" dirty="0">
                    <a:solidFill>
                      <a:schemeClr val="tx2">
                        <a:lumMod val="75000"/>
                      </a:schemeClr>
                    </a:solidFill>
                  </a:rPr>
                </a:br>
                <a:endParaRPr lang="tr-TR" sz="1800" dirty="0">
                  <a:solidFill>
                    <a:schemeClr val="tx2">
                      <a:lumMod val="75000"/>
                    </a:schemeClr>
                  </a:solidFill>
                </a:endParaRPr>
              </a:p>
              <a:p>
                <a:pPr algn="just"/>
                <a:endParaRPr lang="id-ID" sz="1600" dirty="0">
                  <a:solidFill>
                    <a:schemeClr val="tx2">
                      <a:lumMod val="75000"/>
                    </a:schemeClr>
                  </a:solidFill>
                </a:endParaRPr>
              </a:p>
            </p:txBody>
          </p:sp>
        </p:grpSp>
        <p:sp>
          <p:nvSpPr>
            <p:cNvPr id="15" name="TextBox 14"/>
            <p:cNvSpPr txBox="1"/>
            <p:nvPr/>
          </p:nvSpPr>
          <p:spPr>
            <a:xfrm>
              <a:off x="6618950" y="2248947"/>
              <a:ext cx="535859" cy="254185"/>
            </a:xfrm>
            <a:prstGeom prst="roundRect">
              <a:avLst/>
            </a:prstGeom>
            <a:noFill/>
          </p:spPr>
          <p:txBody>
            <a:bodyPr wrap="square" rtlCol="0">
              <a:spAutoFit/>
            </a:bodyPr>
            <a:lstStyle/>
            <a:p>
              <a:pPr algn="ctr"/>
              <a:endParaRPr lang="id-ID" sz="1200" b="1" dirty="0">
                <a:solidFill>
                  <a:schemeClr val="bg1"/>
                </a:solidFill>
              </a:endParaRPr>
            </a:p>
          </p:txBody>
        </p:sp>
      </p:grpSp>
      <p:grpSp>
        <p:nvGrpSpPr>
          <p:cNvPr id="5" name="Group 23"/>
          <p:cNvGrpSpPr/>
          <p:nvPr/>
        </p:nvGrpSpPr>
        <p:grpSpPr>
          <a:xfrm>
            <a:off x="4572000" y="699542"/>
            <a:ext cx="4427984" cy="4248472"/>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     Çalışma Alanları:</a:t>
              </a:r>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 </a:t>
              </a:r>
              <a:r>
                <a:rPr lang="tr-TR" dirty="0">
                  <a:solidFill>
                    <a:schemeClr val="tx2">
                      <a:lumMod val="75000"/>
                    </a:schemeClr>
                  </a:solidFill>
                </a:rPr>
                <a:t>Avukatlar kendilerine büro açabilecekleri gibi, kamu kuruluşları veya özel kuruluşlarda avukat veya hukuk müşaviri olarak da görev alabilirler. Avukatlar insanların ya da firmaların hukuki sorunlarıyla uğraşırlar. Avukatlık genellikle serbest yürütülen bir meslektir. İş bulma olanağı ve kazanç durumu, bulunulan bölgenin ekonomik ve toplumsal koşullarına ve avukatın yeteneklerine bağlıdır. Bunun dışında, hukuk fakültesini bitirenler, kaymakamlık, noterlik, müfettişlik, Dışişleri Bakanlığı’nda çeşitli kademelerde memurluk gibi alanlarda da çalışabilmektedirler. Hukuk iş alanı geniş olan bir bölümdür. Hem kamu kuruluşlarında hem de özel şirketlerde çalışma imkanı vardır. Hakimlere ve savcılara kendi yasaları hükümlerince bazı maddi ayrıcalıklar tanınmıştır.</a:t>
              </a:r>
              <a:endParaRPr lang="id-ID" dirty="0">
                <a:solidFill>
                  <a:schemeClr val="tx2">
                    <a:lumMod val="7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a:t>
            </a:r>
            <a:r>
              <a:rPr lang="tr-TR" b="1" dirty="0" smtClean="0"/>
              <a:t>PSİKOLOJİK DANIŞMANLIK </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7" name="26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20120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171.707</a:t>
              </a:r>
              <a:endParaRPr lang="tr-TR" sz="2500" b="1" dirty="0">
                <a:solidFill>
                  <a:srgbClr val="FF9900"/>
                </a:solidFill>
              </a:endParaRPr>
            </a:p>
          </p:txBody>
        </p:sp>
      </p:grpSp>
      <p:grpSp>
        <p:nvGrpSpPr>
          <p:cNvPr id="23" name="22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smtClean="0">
                  <a:solidFill>
                    <a:schemeClr val="accent1">
                      <a:lumMod val="75000"/>
                    </a:schemeClr>
                  </a:solidFill>
                </a:rPr>
                <a:t>335,32*</a:t>
              </a:r>
              <a:endParaRPr lang="tr-TR" sz="2800" dirty="0">
                <a:solidFill>
                  <a:schemeClr val="accent1">
                    <a:lumMod val="75000"/>
                  </a:schemeClr>
                </a:solidFill>
              </a:endParaRPr>
            </a:p>
          </p:txBody>
        </p:sp>
      </p:grpSp>
      <p:grpSp>
        <p:nvGrpSpPr>
          <p:cNvPr id="24" name="23 Grup"/>
          <p:cNvGrpSpPr/>
          <p:nvPr/>
        </p:nvGrpSpPr>
        <p:grpSpPr>
          <a:xfrm>
            <a:off x="6516216" y="2499742"/>
            <a:ext cx="1539363" cy="694554"/>
            <a:chOff x="6516216"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516216"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EA</a:t>
              </a:r>
            </a:p>
          </p:txBody>
        </p:sp>
      </p:grpSp>
      <p:sp>
        <p:nvSpPr>
          <p:cNvPr id="38" name="37 Metin kutusu"/>
          <p:cNvSpPr txBox="1"/>
          <p:nvPr/>
        </p:nvSpPr>
        <p:spPr>
          <a:xfrm>
            <a:off x="5819807" y="896516"/>
            <a:ext cx="1986562" cy="318480"/>
          </a:xfrm>
          <a:prstGeom prst="rect">
            <a:avLst/>
          </a:prstGeom>
          <a:noFill/>
        </p:spPr>
        <p:txBody>
          <a:bodyPr wrap="none" lIns="71561" tIns="35780" rIns="71561" bIns="35780" rtlCol="0">
            <a:spAutoFit/>
          </a:bodyPr>
          <a:lstStyle/>
          <a:p>
            <a:r>
              <a:rPr lang="tr-TR" sz="1600" b="1" dirty="0" smtClean="0">
                <a:solidFill>
                  <a:schemeClr val="accent1">
                    <a:lumMod val="75000"/>
                  </a:schemeClr>
                </a:solidFill>
              </a:rPr>
              <a:t>*Hakkari Üniversitesi </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50"/>
                                        </p:tgtEl>
                                        <p:attrNameLst>
                                          <p:attrName>style.visibility</p:attrName>
                                        </p:attrNameLst>
                                      </p:cBhvr>
                                      <p:to>
                                        <p:strVal val="visible"/>
                                      </p:to>
                                    </p:set>
                                    <p:anim calcmode="lin" valueType="num">
                                      <p:cBhvr additive="base">
                                        <p:cTn id="12" dur="1000"/>
                                        <p:tgtEl>
                                          <p:spTgt spid="50"/>
                                        </p:tgtEl>
                                        <p:attrNameLst>
                                          <p:attrName>ppt_y</p:attrName>
                                        </p:attrNameLst>
                                      </p:cBhvr>
                                      <p:tavLst>
                                        <p:tav tm="0">
                                          <p:val>
                                            <p:strVal val="#ppt_y+#ppt_h*1.125000"/>
                                          </p:val>
                                        </p:tav>
                                        <p:tav tm="100000">
                                          <p:val>
                                            <p:strVal val="#ppt_y"/>
                                          </p:val>
                                        </p:tav>
                                      </p:tavLst>
                                    </p:anim>
                                    <p:animEffect transition="in" filter="wipe(up)">
                                      <p:cBhvr>
                                        <p:cTn id="13" dur="1000"/>
                                        <p:tgtEl>
                                          <p:spTgt spid="50"/>
                                        </p:tgtEl>
                                      </p:cBhvr>
                                    </p:animEffect>
                                  </p:childTnLst>
                                </p:cTn>
                              </p:par>
                              <p:par>
                                <p:cTn id="14" presetID="12" presetClass="entr" presetSubtype="4" fill="hold" grpId="0" nodeType="withEffect">
                                  <p:stCondLst>
                                    <p:cond delay="250"/>
                                  </p:stCondLst>
                                  <p:childTnLst>
                                    <p:set>
                                      <p:cBhvr>
                                        <p:cTn id="15" dur="1" fill="hold">
                                          <p:stCondLst>
                                            <p:cond delay="0"/>
                                          </p:stCondLst>
                                        </p:cTn>
                                        <p:tgtEl>
                                          <p:spTgt spid="51"/>
                                        </p:tgtEl>
                                        <p:attrNameLst>
                                          <p:attrName>style.visibility</p:attrName>
                                        </p:attrNameLst>
                                      </p:cBhvr>
                                      <p:to>
                                        <p:strVal val="visible"/>
                                      </p:to>
                                    </p:set>
                                    <p:anim calcmode="lin" valueType="num">
                                      <p:cBhvr additive="base">
                                        <p:cTn id="16" dur="500"/>
                                        <p:tgtEl>
                                          <p:spTgt spid="51"/>
                                        </p:tgtEl>
                                        <p:attrNameLst>
                                          <p:attrName>ppt_y</p:attrName>
                                        </p:attrNameLst>
                                      </p:cBhvr>
                                      <p:tavLst>
                                        <p:tav tm="0">
                                          <p:val>
                                            <p:strVal val="#ppt_y+#ppt_h*1.125000"/>
                                          </p:val>
                                        </p:tav>
                                        <p:tav tm="100000">
                                          <p:val>
                                            <p:strVal val="#ppt_y"/>
                                          </p:val>
                                        </p:tav>
                                      </p:tavLst>
                                    </p:anim>
                                    <p:animEffect transition="in" filter="wipe(up)">
                                      <p:cBhvr>
                                        <p:cTn id="17" dur="500"/>
                                        <p:tgtEl>
                                          <p:spTgt spid="51"/>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1000" fill="hold"/>
                                        <p:tgtEl>
                                          <p:spTgt spid="24"/>
                                        </p:tgtEl>
                                        <p:attrNameLst>
                                          <p:attrName>ppt_x</p:attrName>
                                        </p:attrNameLst>
                                      </p:cBhvr>
                                      <p:tavLst>
                                        <p:tav tm="0">
                                          <p:val>
                                            <p:strVal val="1+#ppt_w/2"/>
                                          </p:val>
                                        </p:tav>
                                        <p:tav tm="100000">
                                          <p:val>
                                            <p:strVal val="#ppt_x"/>
                                          </p:val>
                                        </p:tav>
                                      </p:tavLst>
                                    </p:anim>
                                    <p:anim calcmode="lin" valueType="num">
                                      <p:cBhvr additive="base">
                                        <p:cTn id="22" dur="1000" fill="hold"/>
                                        <p:tgtEl>
                                          <p:spTgt spid="24"/>
                                        </p:tgtEl>
                                        <p:attrNameLst>
                                          <p:attrName>ppt_y</p:attrName>
                                        </p:attrNameLst>
                                      </p:cBhvr>
                                      <p:tavLst>
                                        <p:tav tm="0">
                                          <p:val>
                                            <p:strVal val="#ppt_y"/>
                                          </p:val>
                                        </p:tav>
                                        <p:tav tm="100000">
                                          <p:val>
                                            <p:strVal val="#ppt_y"/>
                                          </p:val>
                                        </p:tav>
                                      </p:tavLst>
                                    </p:anim>
                                  </p:childTnLst>
                                </p:cTn>
                              </p:par>
                            </p:childTnLst>
                          </p:cTn>
                        </p:par>
                        <p:par>
                          <p:cTn id="23" fill="hold">
                            <p:stCondLst>
                              <p:cond delay="2500"/>
                            </p:stCondLst>
                            <p:childTnLst>
                              <p:par>
                                <p:cTn id="24" presetID="2" presetClass="entr" presetSubtype="1" fill="hold" nodeType="afterEffect">
                                  <p:stCondLst>
                                    <p:cond delay="0"/>
                                  </p:stCondLst>
                                  <p:childTnLst>
                                    <p:set>
                                      <p:cBhvr>
                                        <p:cTn id="25" dur="1" fill="hold">
                                          <p:stCondLst>
                                            <p:cond delay="0"/>
                                          </p:stCondLst>
                                        </p:cTn>
                                        <p:tgtEl>
                                          <p:spTgt spid="23"/>
                                        </p:tgtEl>
                                        <p:attrNameLst>
                                          <p:attrName>style.visibility</p:attrName>
                                        </p:attrNameLst>
                                      </p:cBhvr>
                                      <p:to>
                                        <p:strVal val="visible"/>
                                      </p:to>
                                    </p:set>
                                    <p:anim calcmode="lin" valueType="num">
                                      <p:cBhvr additive="base">
                                        <p:cTn id="26" dur="1000" fill="hold"/>
                                        <p:tgtEl>
                                          <p:spTgt spid="23"/>
                                        </p:tgtEl>
                                        <p:attrNameLst>
                                          <p:attrName>ppt_x</p:attrName>
                                        </p:attrNameLst>
                                      </p:cBhvr>
                                      <p:tavLst>
                                        <p:tav tm="0">
                                          <p:val>
                                            <p:strVal val="#ppt_x"/>
                                          </p:val>
                                        </p:tav>
                                        <p:tav tm="100000">
                                          <p:val>
                                            <p:strVal val="#ppt_x"/>
                                          </p:val>
                                        </p:tav>
                                      </p:tavLst>
                                    </p:anim>
                                    <p:anim calcmode="lin" valueType="num">
                                      <p:cBhvr additive="base">
                                        <p:cTn id="27" dur="1000" fill="hold"/>
                                        <p:tgtEl>
                                          <p:spTgt spid="23"/>
                                        </p:tgtEl>
                                        <p:attrNameLst>
                                          <p:attrName>ppt_y</p:attrName>
                                        </p:attrNameLst>
                                      </p:cBhvr>
                                      <p:tavLst>
                                        <p:tav tm="0">
                                          <p:val>
                                            <p:strVal val="0-#ppt_h/2"/>
                                          </p:val>
                                        </p:tav>
                                        <p:tav tm="100000">
                                          <p:val>
                                            <p:strVal val="#ppt_y"/>
                                          </p:val>
                                        </p:tav>
                                      </p:tavLst>
                                    </p:anim>
                                  </p:childTnLst>
                                </p:cTn>
                              </p:par>
                            </p:childTnLst>
                          </p:cTn>
                        </p:par>
                        <p:par>
                          <p:cTn id="28" fill="hold">
                            <p:stCondLst>
                              <p:cond delay="3500"/>
                            </p:stCondLst>
                            <p:childTnLst>
                              <p:par>
                                <p:cTn id="29" presetID="2" presetClass="entr" presetSubtype="8"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0" fill="hold"/>
                                        <p:tgtEl>
                                          <p:spTgt spid="27"/>
                                        </p:tgtEl>
                                        <p:attrNameLst>
                                          <p:attrName>ppt_x</p:attrName>
                                        </p:attrNameLst>
                                      </p:cBhvr>
                                      <p:tavLst>
                                        <p:tav tm="0">
                                          <p:val>
                                            <p:strVal val="0-#ppt_w/2"/>
                                          </p:val>
                                        </p:tav>
                                        <p:tav tm="100000">
                                          <p:val>
                                            <p:strVal val="#ppt_x"/>
                                          </p:val>
                                        </p:tav>
                                      </p:tavLst>
                                    </p:anim>
                                    <p:anim calcmode="lin" valueType="num">
                                      <p:cBhvr additive="base">
                                        <p:cTn id="32" dur="1000" fill="hold"/>
                                        <p:tgtEl>
                                          <p:spTgt spid="27"/>
                                        </p:tgtEl>
                                        <p:attrNameLst>
                                          <p:attrName>ppt_y</p:attrName>
                                        </p:attrNameLst>
                                      </p:cBhvr>
                                      <p:tavLst>
                                        <p:tav tm="0">
                                          <p:val>
                                            <p:strVal val="#ppt_y"/>
                                          </p:val>
                                        </p:tav>
                                        <p:tav tm="100000">
                                          <p:val>
                                            <p:strVal val="#ppt_y"/>
                                          </p:val>
                                        </p:tav>
                                      </p:tavLst>
                                    </p:anim>
                                  </p:childTnLst>
                                </p:cTn>
                              </p:par>
                            </p:childTnLst>
                          </p:cTn>
                        </p:par>
                        <p:par>
                          <p:cTn id="33" fill="hold">
                            <p:stCondLst>
                              <p:cond delay="4500"/>
                            </p:stCondLst>
                            <p:childTnLst>
                              <p:par>
                                <p:cTn id="34" presetID="21" presetClass="entr" presetSubtype="4" fill="hold" grpId="0" nodeType="afterEffect">
                                  <p:stCondLst>
                                    <p:cond delay="0"/>
                                  </p:stCondLst>
                                  <p:childTnLst>
                                    <p:set>
                                      <p:cBhvr>
                                        <p:cTn id="35" dur="1" fill="hold">
                                          <p:stCondLst>
                                            <p:cond delay="0"/>
                                          </p:stCondLst>
                                        </p:cTn>
                                        <p:tgtEl>
                                          <p:spTgt spid="38"/>
                                        </p:tgtEl>
                                        <p:attrNameLst>
                                          <p:attrName>style.visibility</p:attrName>
                                        </p:attrNameLst>
                                      </p:cBhvr>
                                      <p:to>
                                        <p:strVal val="visible"/>
                                      </p:to>
                                    </p:set>
                                    <p:animEffect transition="in" filter="wheel(4)">
                                      <p:cBhvr>
                                        <p:cTn id="3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smtClean="0"/>
              <a:t>PSİKOLOJİK DANIŞMANLIK VE REHBERLİK</a:t>
            </a:r>
            <a:endParaRPr lang="id-ID" sz="2800" dirty="0"/>
          </a:p>
        </p:txBody>
      </p:sp>
      <p:grpSp>
        <p:nvGrpSpPr>
          <p:cNvPr id="3" name="Group 18"/>
          <p:cNvGrpSpPr/>
          <p:nvPr/>
        </p:nvGrpSpPr>
        <p:grpSpPr>
          <a:xfrm>
            <a:off x="179512" y="555527"/>
            <a:ext cx="8856984" cy="1368152"/>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400" dirty="0">
                  <a:solidFill>
                    <a:schemeClr val="tx2">
                      <a:lumMod val="75000"/>
                    </a:schemeClr>
                  </a:solidFill>
                </a:rPr>
                <a:t> </a:t>
              </a:r>
              <a:r>
                <a:rPr lang="tr-TR" dirty="0">
                  <a:solidFill>
                    <a:schemeClr val="tx2">
                      <a:lumMod val="75000"/>
                    </a:schemeClr>
                  </a:solidFill>
                </a:rPr>
                <a:t>Programın amacı öğrencileri, bireylerin akademik, mesleki,kişisel ve sosyal gereksinimlerine yönelik hizmet veren psikolojik danışmanlar olmaları için gerekli kuramsal bilgi ve becerilerle donatmaktır. Bireylerin gelişimlerini ve çevrelerine uyumlarını güçleştiren faktörleri ortadan kaldırarak, onlara en üst düzeyde gelişme ortamı sağlama; gizil güçlerini geliştirebilecekleri eğitim programlarına ve mesleklere yönelmelerine yardımcı olma konusunda eğitim yapmaktır. </a:t>
              </a:r>
              <a:endParaRPr lang="id-ID" dirty="0">
                <a:solidFill>
                  <a:schemeClr val="tx2">
                    <a:lumMod val="75000"/>
                  </a:schemeClr>
                </a:solidFill>
              </a:endParaRPr>
            </a:p>
          </p:txBody>
        </p:sp>
      </p:grpSp>
      <p:grpSp>
        <p:nvGrpSpPr>
          <p:cNvPr id="4" name="22 Grup"/>
          <p:cNvGrpSpPr/>
          <p:nvPr/>
        </p:nvGrpSpPr>
        <p:grpSpPr>
          <a:xfrm>
            <a:off x="179512" y="2067694"/>
            <a:ext cx="8856984" cy="1368152"/>
            <a:chOff x="395536" y="771551"/>
            <a:chExt cx="8424936" cy="1296141"/>
          </a:xfrm>
        </p:grpSpPr>
        <p:grpSp>
          <p:nvGrpSpPr>
            <p:cNvPr id="5" name="Group 30"/>
            <p:cNvGrpSpPr/>
            <p:nvPr/>
          </p:nvGrpSpPr>
          <p:grpSpPr>
            <a:xfrm>
              <a:off x="395536" y="771551"/>
              <a:ext cx="8424936" cy="1296141"/>
              <a:chOff x="4437053" y="2361717"/>
              <a:chExt cx="1515768" cy="1570953"/>
            </a:xfrm>
          </p:grpSpPr>
          <p:grpSp>
            <p:nvGrpSpPr>
              <p:cNvPr id="6" name="Group 8"/>
              <p:cNvGrpSpPr/>
              <p:nvPr/>
            </p:nvGrpSpPr>
            <p:grpSpPr>
              <a:xfrm>
                <a:off x="4437053" y="2361717"/>
                <a:ext cx="1515768" cy="1570953"/>
                <a:chOff x="1934067" y="2570685"/>
                <a:chExt cx="1941921" cy="2012621"/>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2" name="Rounded Rectangle 7"/>
                <p:cNvSpPr/>
                <p:nvPr/>
              </p:nvSpPr>
              <p:spPr>
                <a:xfrm>
                  <a:off x="1934067" y="2570685"/>
                  <a:ext cx="1941921" cy="19419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10"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43" name="42 Dikdörtgen"/>
            <p:cNvSpPr/>
            <p:nvPr/>
          </p:nvSpPr>
          <p:spPr>
            <a:xfrm>
              <a:off x="467544" y="771551"/>
              <a:ext cx="8208912" cy="1121843"/>
            </a:xfrm>
            <a:prstGeom prst="rect">
              <a:avLst/>
            </a:prstGeom>
          </p:spPr>
          <p:txBody>
            <a:bodyPr wrap="square">
              <a:spAutoFit/>
            </a:bodyPr>
            <a:lstStyle/>
            <a:p>
              <a:pPr algn="just"/>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dirty="0"/>
                <a:t>Rehberlik ve psikolojik danışmanlık programlarında eğitime giriş, eğitim sosyolojisi, eğitim felsefesi, eğitim tarihi, istatistik ve araştırma gibi temel dersler yanında, öğrenme psikolojisi, çocukluk, gençlik psikolojisi, sosyal psikoloji, ölçme ve değerlendirme, psikometri, ruh sağlığı, rehberlik, psikolojik danışma mesleki rehberlik, özel eğitim programları, uyumsuz çocukların eğitimi, zihin özürlü çocukların eğitimi gibi alan dersleri okutulmakta ve uygulamalar yaptırılmaktadır.</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507851"/>
            <a:ext cx="8856984" cy="1440163"/>
            <a:chOff x="395536" y="771550"/>
            <a:chExt cx="8424936" cy="1296145"/>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032449"/>
            </a:xfrm>
            <a:prstGeom prst="rect">
              <a:avLst/>
            </a:prstGeom>
          </p:spPr>
          <p:txBody>
            <a:bodyPr wrap="square">
              <a:spAutoFit/>
            </a:bodyP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dirty="0"/>
                <a:t>Rehberlik ve psikolojik danışmanlık programına girmek isteyen bir kimsenin normalin üzerinde bir genel akademik yeteneğe sahip, sosyal bilimlere, özellikle psikolojiye ilgili ve bu alanda yetişmiş, hoşgörü sahibi, sabırlı, insanlara içten sevgi ve saygı duyan, dinlemesini bilen, kendinden hoşnut, başkalarını oldukları gibi kabul edebilen bir kimse olmalıdır. İnsanlara yardım etmekten hoşlanan bir kimse için rehberlik, doyum sağlayıcı bir çalışma alanı olabilir.</a:t>
              </a: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1359</Words>
  <Application>Microsoft Office PowerPoint</Application>
  <PresentationFormat>Ekran Gösterisi (16:9)</PresentationFormat>
  <Paragraphs>105</Paragraphs>
  <Slides>16</Slides>
  <Notes>5</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Slayt 1</vt:lpstr>
      <vt:lpstr>TIP</vt:lpstr>
      <vt:lpstr>TIP</vt:lpstr>
      <vt:lpstr>TIP</vt:lpstr>
      <vt:lpstr>HUKUK</vt:lpstr>
      <vt:lpstr>HUKUK</vt:lpstr>
      <vt:lpstr>HUKUK</vt:lpstr>
      <vt:lpstr>             PSİKOLOJİK DANIŞMANLIK </vt:lpstr>
      <vt:lpstr>PSİKOLOJİK DANIŞMANLIK VE REHBERLİK</vt:lpstr>
      <vt:lpstr> PSİKOLOJİK DANIŞMANLIK VE REHBERLİK </vt:lpstr>
      <vt:lpstr>             MİMARLIK</vt:lpstr>
      <vt:lpstr>MİMARLIK</vt:lpstr>
      <vt:lpstr>MİMARLIK</vt:lpstr>
      <vt:lpstr>             ÖZEL EĞİTİM ÖĞRETMENLİĞİ</vt:lpstr>
      <vt:lpstr>ÖZEL EĞİTİM ÖĞRETMENLİĞİ</vt:lpstr>
      <vt:lpstr>ÖZEL EĞİTİM ÖĞRETMENLİĞİ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dc:title>
  <dc:creator>muhammed</dc:creator>
  <cp:lastModifiedBy>PDRPC@outlook.com</cp:lastModifiedBy>
  <cp:revision>75</cp:revision>
  <dcterms:created xsi:type="dcterms:W3CDTF">2018-10-31T18:46:26Z</dcterms:created>
  <dcterms:modified xsi:type="dcterms:W3CDTF">2021-03-03T18:34:31Z</dcterms:modified>
</cp:coreProperties>
</file>